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3"/>
  </p:notesMasterIdLst>
  <p:sldIdLst>
    <p:sldId id="261" r:id="rId3"/>
    <p:sldId id="270" r:id="rId4"/>
    <p:sldId id="271" r:id="rId5"/>
    <p:sldId id="318" r:id="rId6"/>
    <p:sldId id="326" r:id="rId7"/>
    <p:sldId id="272" r:id="rId8"/>
    <p:sldId id="259" r:id="rId9"/>
    <p:sldId id="258" r:id="rId10"/>
    <p:sldId id="262" r:id="rId11"/>
    <p:sldId id="333" r:id="rId12"/>
    <p:sldId id="327" r:id="rId13"/>
    <p:sldId id="266" r:id="rId14"/>
    <p:sldId id="267" r:id="rId15"/>
    <p:sldId id="263" r:id="rId16"/>
    <p:sldId id="268" r:id="rId17"/>
    <p:sldId id="322" r:id="rId18"/>
    <p:sldId id="323" r:id="rId19"/>
    <p:sldId id="324" r:id="rId20"/>
    <p:sldId id="325" r:id="rId21"/>
    <p:sldId id="332"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951C5D-52F8-4E8F-B2E8-8615B8D7E88D}" v="48" dt="2021-11-29T17:40:40.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snapToGrid="0">
      <p:cViewPr varScale="1">
        <p:scale>
          <a:sx n="64" d="100"/>
          <a:sy n="64" d="100"/>
        </p:scale>
        <p:origin x="76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1EB43FC-2F0A-4C82-82FD-C629518C7DEC}" type="datetimeFigureOut">
              <a:rPr lang="en-ZA" smtClean="0"/>
              <a:t>2022/09/21</a:t>
            </a:fld>
            <a:endParaRPr lang="en-Z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1FE8A32-5C0E-4C72-8003-C114257495BF}" type="slidenum">
              <a:rPr lang="en-ZA" smtClean="0"/>
              <a:t>‹#›</a:t>
            </a:fld>
            <a:endParaRPr lang="en-ZA"/>
          </a:p>
        </p:txBody>
      </p:sp>
    </p:spTree>
    <p:extLst>
      <p:ext uri="{BB962C8B-B14F-4D97-AF65-F5344CB8AC3E}">
        <p14:creationId xmlns:p14="http://schemas.microsoft.com/office/powerpoint/2010/main" val="3892166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1230B14-FE26-44B5-8B9A-28B072FC0AB6}"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31A41CE-8F64-435D-B596-BE305E23D30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8146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EDAABD3-AA73-4E67-87B9-C6D77A428E8C}"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C8F5D9B-3BDF-422E-B60A-9E09744BBED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35341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716FB2E-0345-4C6F-A968-EA61D43A0B0F}"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3300DE9-6021-4234-8526-5ED1569A786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4577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gradFill rotWithShape="1">
          <a:gsLst>
            <a:gs pos="0">
              <a:srgbClr val="EBEAEA"/>
            </a:gs>
            <a:gs pos="50000">
              <a:srgbClr val="E4E3E3"/>
            </a:gs>
            <a:gs pos="100000">
              <a:srgbClr val="BCBBBB"/>
            </a:gs>
          </a:gsLst>
          <a:lin ang="5400000"/>
        </a:grad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1968DBB-B89B-4E16-834D-DA871F1EB94B}"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19AFF99-B86E-4208-A18E-562AF50AC4D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3160839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86888" y="0"/>
            <a:ext cx="18637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84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66BF935-FA0E-4D82-BA35-47133B6C7389}"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18169F1-EC29-4C9F-9E5E-A1977176575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75200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6922108-11F6-4B00-AAFC-7E3D95BC682B}"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E8B66C76-9ECA-4524-99D5-DD60DC7EFE2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99198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9D6066-4784-44C9-93A4-5D107A0E611D}"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1F427E0-F0BD-4CF2-A0CC-2AEBC028CFF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16410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376114B-EAFF-4F91-AE20-C17783066828}"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FF3F13F-FF7C-4CCA-8E68-4254FCA1A9B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56786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C7D2D3E-896C-45C8-8AF1-7B8A229126C0}"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38E6717-9643-4BEA-9A83-D9AC6DA130B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86809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B6F8FEC6-951D-4799-A31F-20A197DEB04F}"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519397D-FF1E-4780-ABF6-4410A85B467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28448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F9D93CC-A5EB-4CEF-8E35-D1612E5C3171}"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1594B7D-8E34-4916-8874-7939CA25FE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89404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F25DCAE-2025-4C39-882E-83F0B70472F1}"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CF0D56B-B19F-42DB-830F-6D5281C7EC9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18718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F54F6F9-1E1B-416A-95DE-ACE5AC03B326}"/>
              </a:ext>
            </a:extLst>
          </p:cNvPr>
          <p:cNvSpPr>
            <a:spLocks noGrp="1"/>
          </p:cNvSpPr>
          <p:nvPr>
            <p:ph type="dt" sz="half" idx="10"/>
          </p:nvPr>
        </p:nvSpPr>
        <p:spPr/>
        <p:txBody>
          <a:bodyPr/>
          <a:lstStyle>
            <a:lvl1pPr>
              <a:defRPr/>
            </a:lvl1pPr>
          </a:lstStyle>
          <a:p>
            <a:pPr>
              <a:defRPr/>
            </a:pPr>
            <a:fld id="{FB81BC6A-6980-4213-BE97-22C43213C326}" type="datetimeFigureOut">
              <a:rPr lang="en-ZA"/>
              <a:pPr>
                <a:defRPr/>
              </a:pPr>
              <a:t>2022/09/21</a:t>
            </a:fld>
            <a:endParaRPr lang="en-ZA"/>
          </a:p>
        </p:txBody>
      </p:sp>
      <p:sp>
        <p:nvSpPr>
          <p:cNvPr id="3" name="Footer Placeholder 4">
            <a:extLst>
              <a:ext uri="{FF2B5EF4-FFF2-40B4-BE49-F238E27FC236}">
                <a16:creationId xmlns:a16="http://schemas.microsoft.com/office/drawing/2014/main" id="{3F5D4C4C-4CAA-4613-A00D-928173059823}"/>
              </a:ext>
            </a:extLst>
          </p:cNvPr>
          <p:cNvSpPr>
            <a:spLocks noGrp="1"/>
          </p:cNvSpPr>
          <p:nvPr>
            <p:ph type="ftr" sz="quarter" idx="11"/>
          </p:nvPr>
        </p:nvSpPr>
        <p:spPr/>
        <p:txBody>
          <a:bodyPr/>
          <a:lstStyle>
            <a:lvl1pPr>
              <a:defRPr/>
            </a:lvl1pPr>
          </a:lstStyle>
          <a:p>
            <a:pPr>
              <a:defRPr/>
            </a:pPr>
            <a:endParaRPr lang="en-ZA"/>
          </a:p>
        </p:txBody>
      </p:sp>
      <p:sp>
        <p:nvSpPr>
          <p:cNvPr id="4" name="Slide Number Placeholder 5">
            <a:extLst>
              <a:ext uri="{FF2B5EF4-FFF2-40B4-BE49-F238E27FC236}">
                <a16:creationId xmlns:a16="http://schemas.microsoft.com/office/drawing/2014/main" id="{AB4C2E00-3AB8-4775-925A-137F7A783F33}"/>
              </a:ext>
            </a:extLst>
          </p:cNvPr>
          <p:cNvSpPr>
            <a:spLocks noGrp="1"/>
          </p:cNvSpPr>
          <p:nvPr>
            <p:ph type="sldNum" sz="quarter" idx="12"/>
          </p:nvPr>
        </p:nvSpPr>
        <p:spPr/>
        <p:txBody>
          <a:bodyPr/>
          <a:lstStyle>
            <a:lvl1pPr>
              <a:defRPr/>
            </a:lvl1pPr>
          </a:lstStyle>
          <a:p>
            <a:pPr>
              <a:defRPr/>
            </a:pPr>
            <a:fld id="{9C81E3F6-458B-4AA0-AB70-36E7F04A34F0}" type="slidenum">
              <a:rPr lang="en-ZA" altLang="en-US"/>
              <a:pPr>
                <a:defRPr/>
              </a:pPr>
              <a:t>‹#›</a:t>
            </a:fld>
            <a:endParaRPr lang="en-ZA" altLang="en-US"/>
          </a:p>
        </p:txBody>
      </p:sp>
    </p:spTree>
    <p:extLst>
      <p:ext uri="{BB962C8B-B14F-4D97-AF65-F5344CB8AC3E}">
        <p14:creationId xmlns:p14="http://schemas.microsoft.com/office/powerpoint/2010/main" val="3944633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1230B14-FE26-44B5-8B9A-28B072FC0AB6}"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31A41CE-8F64-435D-B596-BE305E23D30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57042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F9D93CC-A5EB-4CEF-8E35-D1612E5C3171}"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1594B7D-8E34-4916-8874-7939CA25FE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67474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9618799-87D6-4591-BC71-1F5F5E7BF80B}"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33149A5-5D49-4A66-A7C9-F7E3CAA176D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35627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1C91EAF-1606-4C96-8554-574831005FDD}"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7"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12C9BCD-F0D7-4CDD-8978-368101F5488B}"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99323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7291945-5C74-4BDF-A1D1-E55E8F19CD25}"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9"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78BE9335-45B2-4AEE-8C56-8D5A6DBA81E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93096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4D5FF9D-AED7-460F-91A7-30D3DABE322D}"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5"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D3FEECF-E8BA-44A4-830E-528588B4242D}"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88594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B730803-4043-40E8-9AF8-6DDF55C43672}"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51112C5-A6E5-474C-B5E0-0B7F86051F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86822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7020E59-6DAF-447B-AB6D-10B8689357DF}"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7"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0BCDD12-C7F6-4439-AE9E-87CCC9BB286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8476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9618799-87D6-4591-BC71-1F5F5E7BF80B}"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33149A5-5D49-4A66-A7C9-F7E3CAA176D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54267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EE4B939-D260-4C8C-A46A-EAA3FF42E608}"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7"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18CCDAD-A3BF-4A04-8412-F72CD514E63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6348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EDAABD3-AA73-4E67-87B9-C6D77A428E8C}"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C8F5D9B-3BDF-422E-B60A-9E09744BBED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76250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716FB2E-0345-4C6F-A968-EA61D43A0B0F}"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3300DE9-6021-4234-8526-5ED1569A786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88990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bg>
      <p:bgPr>
        <a:gradFill rotWithShape="1">
          <a:gsLst>
            <a:gs pos="0">
              <a:srgbClr val="EBEAEA"/>
            </a:gs>
            <a:gs pos="50000">
              <a:srgbClr val="E4E3E3"/>
            </a:gs>
            <a:gs pos="100000">
              <a:srgbClr val="BCBBBB"/>
            </a:gs>
          </a:gsLst>
          <a:lin ang="5400000"/>
        </a:grad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1968DBB-B89B-4E16-834D-DA871F1EB94B}"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19AFF99-B86E-4208-A18E-562AF50AC4D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4513203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6"/>
          <p:cNvSpPr>
            <a:spLocks noChangeArrowheads="1"/>
          </p:cNvSpPr>
          <p:nvPr userDrawn="1"/>
        </p:nvSpPr>
        <p:spPr bwMode="auto">
          <a:xfrm>
            <a:off x="9652000" y="-184150"/>
            <a:ext cx="184150" cy="368300"/>
          </a:xfrm>
          <a:prstGeom prst="rect">
            <a:avLst/>
          </a:prstGeom>
          <a:noFill/>
          <a:ln>
            <a:noFill/>
          </a:ln>
          <a:effec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6A93A4A-853B-44FF-B34D-1EC3619D1F76}"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5"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9C68389-B8CE-43A9-AF44-7165C71B65A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6713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86888" y="0"/>
            <a:ext cx="18637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768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66BF935-FA0E-4D82-BA35-47133B6C7389}"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18169F1-EC29-4C9F-9E5E-A1977176575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25012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6922108-11F6-4B00-AAFC-7E3D95BC682B}"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E8B66C76-9ECA-4524-99D5-DD60DC7EFE2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4828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9D6066-4784-44C9-93A4-5D107A0E611D}"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1F427E0-F0BD-4CF2-A0CC-2AEBC028CFF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40608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376114B-EAFF-4F91-AE20-C17783066828}"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FF3F13F-FF7C-4CCA-8E68-4254FCA1A9B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60997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1C91EAF-1606-4C96-8554-574831005FDD}"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7"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12C9BCD-F0D7-4CDD-8978-368101F5488B}"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50474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C7D2D3E-896C-45C8-8AF1-7B8A229126C0}"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38E6717-9643-4BEA-9A83-D9AC6DA130B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55948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B6F8FEC6-951D-4799-A31F-20A197DEB04F}"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519397D-FF1E-4780-ABF6-4410A85B467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7479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F25DCAE-2025-4C39-882E-83F0B70472F1}"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CF0D56B-B19F-42DB-830F-6D5281C7EC9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18769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BA5E3D2-11E0-45AE-90F6-A629AACA3577}"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Z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endParaRPr kumimoji="0" lang="en-Z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BEC02BF-3871-4AA7-936D-9F904E5B23A2}" type="slidenum">
              <a:rPr kumimoji="0" lang="en-Z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Z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47318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7291945-5C74-4BDF-A1D1-E55E8F19CD25}"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9"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78BE9335-45B2-4AEE-8C56-8D5A6DBA81E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1224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4D5FF9D-AED7-460F-91A7-30D3DABE322D}"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5"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D3FEECF-E8BA-44A4-830E-528588B4242D}"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09292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B730803-4043-40E8-9AF8-6DDF55C43672}"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51112C5-A6E5-474C-B5E0-0B7F86051F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2247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7020E59-6DAF-447B-AB6D-10B8689357DF}"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7"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0BCDD12-C7F6-4439-AE9E-87CCC9BB286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15711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EE4B939-D260-4C8C-A46A-EAA3FF42E608}"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7"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18CCDAD-A3BF-4A04-8412-F72CD514E63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0100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2.jpe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4D5802B-39C4-459D-9BB7-435E412A9784}"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2BB1A0D-A0EE-4FC1-8966-C0F5A997AED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1031" name="Picture 7"/>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0242550" y="0"/>
            <a:ext cx="1528763"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Document 11"/>
          <p:cNvSpPr/>
          <p:nvPr userDrawn="1"/>
        </p:nvSpPr>
        <p:spPr>
          <a:xfrm rot="10800000">
            <a:off x="0" y="6021388"/>
            <a:ext cx="12223750" cy="6683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29"/>
              <a:gd name="connsiteY0" fmla="*/ 0 h 20681"/>
              <a:gd name="connsiteX1" fmla="*/ 21600 w 21629"/>
              <a:gd name="connsiteY1" fmla="*/ 0 h 20681"/>
              <a:gd name="connsiteX2" fmla="*/ 21629 w 21629"/>
              <a:gd name="connsiteY2" fmla="*/ 5747 h 20681"/>
              <a:gd name="connsiteX3" fmla="*/ 0 w 21629"/>
              <a:gd name="connsiteY3" fmla="*/ 20172 h 20681"/>
              <a:gd name="connsiteX4" fmla="*/ 0 w 21629"/>
              <a:gd name="connsiteY4" fmla="*/ 0 h 20681"/>
              <a:gd name="connsiteX0" fmla="*/ 0 w 21629"/>
              <a:gd name="connsiteY0" fmla="*/ 1564 h 22136"/>
              <a:gd name="connsiteX1" fmla="*/ 21600 w 21629"/>
              <a:gd name="connsiteY1" fmla="*/ 1564 h 22136"/>
              <a:gd name="connsiteX2" fmla="*/ 21629 w 21629"/>
              <a:gd name="connsiteY2" fmla="*/ 1680 h 22136"/>
              <a:gd name="connsiteX3" fmla="*/ 0 w 21629"/>
              <a:gd name="connsiteY3" fmla="*/ 21736 h 22136"/>
              <a:gd name="connsiteX4" fmla="*/ 0 w 21629"/>
              <a:gd name="connsiteY4" fmla="*/ 1564 h 22136"/>
              <a:gd name="connsiteX0" fmla="*/ 0 w 21657"/>
              <a:gd name="connsiteY0" fmla="*/ 0 h 20666"/>
              <a:gd name="connsiteX1" fmla="*/ 21600 w 21657"/>
              <a:gd name="connsiteY1" fmla="*/ 0 h 20666"/>
              <a:gd name="connsiteX2" fmla="*/ 21657 w 21657"/>
              <a:gd name="connsiteY2" fmla="*/ 5121 h 20666"/>
              <a:gd name="connsiteX3" fmla="*/ 0 w 21657"/>
              <a:gd name="connsiteY3" fmla="*/ 20172 h 20666"/>
              <a:gd name="connsiteX4" fmla="*/ 0 w 21657"/>
              <a:gd name="connsiteY4" fmla="*/ 0 h 2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 h="20666">
                <a:moveTo>
                  <a:pt x="0" y="0"/>
                </a:moveTo>
                <a:lnTo>
                  <a:pt x="21600" y="0"/>
                </a:lnTo>
                <a:cubicBezTo>
                  <a:pt x="21600" y="5774"/>
                  <a:pt x="21657" y="-653"/>
                  <a:pt x="21657" y="5121"/>
                </a:cubicBezTo>
                <a:cubicBezTo>
                  <a:pt x="10857" y="5121"/>
                  <a:pt x="10800" y="23922"/>
                  <a:pt x="0" y="20172"/>
                </a:cubicBezTo>
                <a:lnTo>
                  <a:pt x="0" y="0"/>
                </a:lnTo>
                <a:close/>
              </a:path>
            </a:pathLst>
          </a:custGeom>
          <a:solidFill>
            <a:schemeClr val="accent1">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lowchart: Document 11"/>
          <p:cNvSpPr/>
          <p:nvPr userDrawn="1"/>
        </p:nvSpPr>
        <p:spPr>
          <a:xfrm rot="10800000">
            <a:off x="-49213" y="5810250"/>
            <a:ext cx="12241213" cy="7429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29"/>
              <a:gd name="connsiteY0" fmla="*/ 0 h 20681"/>
              <a:gd name="connsiteX1" fmla="*/ 21600 w 21629"/>
              <a:gd name="connsiteY1" fmla="*/ 0 h 20681"/>
              <a:gd name="connsiteX2" fmla="*/ 21629 w 21629"/>
              <a:gd name="connsiteY2" fmla="*/ 5747 h 20681"/>
              <a:gd name="connsiteX3" fmla="*/ 0 w 21629"/>
              <a:gd name="connsiteY3" fmla="*/ 20172 h 20681"/>
              <a:gd name="connsiteX4" fmla="*/ 0 w 21629"/>
              <a:gd name="connsiteY4" fmla="*/ 0 h 20681"/>
              <a:gd name="connsiteX0" fmla="*/ 0 w 21629"/>
              <a:gd name="connsiteY0" fmla="*/ 1564 h 22136"/>
              <a:gd name="connsiteX1" fmla="*/ 21600 w 21629"/>
              <a:gd name="connsiteY1" fmla="*/ 1564 h 22136"/>
              <a:gd name="connsiteX2" fmla="*/ 21629 w 21629"/>
              <a:gd name="connsiteY2" fmla="*/ 1680 h 22136"/>
              <a:gd name="connsiteX3" fmla="*/ 0 w 21629"/>
              <a:gd name="connsiteY3" fmla="*/ 21736 h 22136"/>
              <a:gd name="connsiteX4" fmla="*/ 0 w 21629"/>
              <a:gd name="connsiteY4" fmla="*/ 1564 h 22136"/>
              <a:gd name="connsiteX0" fmla="*/ 0 w 21657"/>
              <a:gd name="connsiteY0" fmla="*/ 0 h 20666"/>
              <a:gd name="connsiteX1" fmla="*/ 21600 w 21657"/>
              <a:gd name="connsiteY1" fmla="*/ 0 h 20666"/>
              <a:gd name="connsiteX2" fmla="*/ 21657 w 21657"/>
              <a:gd name="connsiteY2" fmla="*/ 5121 h 20666"/>
              <a:gd name="connsiteX3" fmla="*/ 0 w 21657"/>
              <a:gd name="connsiteY3" fmla="*/ 20172 h 20666"/>
              <a:gd name="connsiteX4" fmla="*/ 0 w 21657"/>
              <a:gd name="connsiteY4" fmla="*/ 0 h 20666"/>
              <a:gd name="connsiteX0" fmla="*/ 0 w 21685"/>
              <a:gd name="connsiteY0" fmla="*/ 2408 h 22966"/>
              <a:gd name="connsiteX1" fmla="*/ 21600 w 21685"/>
              <a:gd name="connsiteY1" fmla="*/ 2408 h 22966"/>
              <a:gd name="connsiteX2" fmla="*/ 21685 w 21685"/>
              <a:gd name="connsiteY2" fmla="*/ 1576 h 22966"/>
              <a:gd name="connsiteX3" fmla="*/ 0 w 21685"/>
              <a:gd name="connsiteY3" fmla="*/ 22580 h 22966"/>
              <a:gd name="connsiteX4" fmla="*/ 0 w 21685"/>
              <a:gd name="connsiteY4" fmla="*/ 2408 h 2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85" h="22966">
                <a:moveTo>
                  <a:pt x="0" y="2408"/>
                </a:moveTo>
                <a:lnTo>
                  <a:pt x="21600" y="2408"/>
                </a:lnTo>
                <a:cubicBezTo>
                  <a:pt x="21600" y="8182"/>
                  <a:pt x="21685" y="-4198"/>
                  <a:pt x="21685" y="1576"/>
                </a:cubicBezTo>
                <a:cubicBezTo>
                  <a:pt x="10885" y="1576"/>
                  <a:pt x="10800" y="26330"/>
                  <a:pt x="0" y="22580"/>
                </a:cubicBezTo>
                <a:lnTo>
                  <a:pt x="0" y="2408"/>
                </a:lnTo>
                <a:close/>
              </a:path>
            </a:pathLst>
          </a:cu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2" descr="Medium Quality Logo"/>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222250" y="103188"/>
            <a:ext cx="20574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940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706" r:id="rId2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4D5802B-39C4-459D-9BB7-435E412A9784}"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2BB1A0D-A0EE-4FC1-8966-C0F5A997AED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1031" name="Picture 7"/>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10242550" y="0"/>
            <a:ext cx="1528763"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Document 11"/>
          <p:cNvSpPr/>
          <p:nvPr userDrawn="1"/>
        </p:nvSpPr>
        <p:spPr>
          <a:xfrm rot="10800000">
            <a:off x="0" y="6021388"/>
            <a:ext cx="12223750" cy="6683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29"/>
              <a:gd name="connsiteY0" fmla="*/ 0 h 20681"/>
              <a:gd name="connsiteX1" fmla="*/ 21600 w 21629"/>
              <a:gd name="connsiteY1" fmla="*/ 0 h 20681"/>
              <a:gd name="connsiteX2" fmla="*/ 21629 w 21629"/>
              <a:gd name="connsiteY2" fmla="*/ 5747 h 20681"/>
              <a:gd name="connsiteX3" fmla="*/ 0 w 21629"/>
              <a:gd name="connsiteY3" fmla="*/ 20172 h 20681"/>
              <a:gd name="connsiteX4" fmla="*/ 0 w 21629"/>
              <a:gd name="connsiteY4" fmla="*/ 0 h 20681"/>
              <a:gd name="connsiteX0" fmla="*/ 0 w 21629"/>
              <a:gd name="connsiteY0" fmla="*/ 1564 h 22136"/>
              <a:gd name="connsiteX1" fmla="*/ 21600 w 21629"/>
              <a:gd name="connsiteY1" fmla="*/ 1564 h 22136"/>
              <a:gd name="connsiteX2" fmla="*/ 21629 w 21629"/>
              <a:gd name="connsiteY2" fmla="*/ 1680 h 22136"/>
              <a:gd name="connsiteX3" fmla="*/ 0 w 21629"/>
              <a:gd name="connsiteY3" fmla="*/ 21736 h 22136"/>
              <a:gd name="connsiteX4" fmla="*/ 0 w 21629"/>
              <a:gd name="connsiteY4" fmla="*/ 1564 h 22136"/>
              <a:gd name="connsiteX0" fmla="*/ 0 w 21657"/>
              <a:gd name="connsiteY0" fmla="*/ 0 h 20666"/>
              <a:gd name="connsiteX1" fmla="*/ 21600 w 21657"/>
              <a:gd name="connsiteY1" fmla="*/ 0 h 20666"/>
              <a:gd name="connsiteX2" fmla="*/ 21657 w 21657"/>
              <a:gd name="connsiteY2" fmla="*/ 5121 h 20666"/>
              <a:gd name="connsiteX3" fmla="*/ 0 w 21657"/>
              <a:gd name="connsiteY3" fmla="*/ 20172 h 20666"/>
              <a:gd name="connsiteX4" fmla="*/ 0 w 21657"/>
              <a:gd name="connsiteY4" fmla="*/ 0 h 2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 h="20666">
                <a:moveTo>
                  <a:pt x="0" y="0"/>
                </a:moveTo>
                <a:lnTo>
                  <a:pt x="21600" y="0"/>
                </a:lnTo>
                <a:cubicBezTo>
                  <a:pt x="21600" y="5774"/>
                  <a:pt x="21657" y="-653"/>
                  <a:pt x="21657" y="5121"/>
                </a:cubicBezTo>
                <a:cubicBezTo>
                  <a:pt x="10857" y="5121"/>
                  <a:pt x="10800" y="23922"/>
                  <a:pt x="0" y="20172"/>
                </a:cubicBezTo>
                <a:lnTo>
                  <a:pt x="0" y="0"/>
                </a:lnTo>
                <a:close/>
              </a:path>
            </a:pathLst>
          </a:custGeom>
          <a:solidFill>
            <a:schemeClr val="accent1">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lowchart: Document 11"/>
          <p:cNvSpPr/>
          <p:nvPr userDrawn="1"/>
        </p:nvSpPr>
        <p:spPr>
          <a:xfrm rot="10800000">
            <a:off x="-49213" y="5810250"/>
            <a:ext cx="12241213" cy="74295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29"/>
              <a:gd name="connsiteY0" fmla="*/ 0 h 20681"/>
              <a:gd name="connsiteX1" fmla="*/ 21600 w 21629"/>
              <a:gd name="connsiteY1" fmla="*/ 0 h 20681"/>
              <a:gd name="connsiteX2" fmla="*/ 21629 w 21629"/>
              <a:gd name="connsiteY2" fmla="*/ 5747 h 20681"/>
              <a:gd name="connsiteX3" fmla="*/ 0 w 21629"/>
              <a:gd name="connsiteY3" fmla="*/ 20172 h 20681"/>
              <a:gd name="connsiteX4" fmla="*/ 0 w 21629"/>
              <a:gd name="connsiteY4" fmla="*/ 0 h 20681"/>
              <a:gd name="connsiteX0" fmla="*/ 0 w 21629"/>
              <a:gd name="connsiteY0" fmla="*/ 1564 h 22136"/>
              <a:gd name="connsiteX1" fmla="*/ 21600 w 21629"/>
              <a:gd name="connsiteY1" fmla="*/ 1564 h 22136"/>
              <a:gd name="connsiteX2" fmla="*/ 21629 w 21629"/>
              <a:gd name="connsiteY2" fmla="*/ 1680 h 22136"/>
              <a:gd name="connsiteX3" fmla="*/ 0 w 21629"/>
              <a:gd name="connsiteY3" fmla="*/ 21736 h 22136"/>
              <a:gd name="connsiteX4" fmla="*/ 0 w 21629"/>
              <a:gd name="connsiteY4" fmla="*/ 1564 h 22136"/>
              <a:gd name="connsiteX0" fmla="*/ 0 w 21657"/>
              <a:gd name="connsiteY0" fmla="*/ 0 h 20666"/>
              <a:gd name="connsiteX1" fmla="*/ 21600 w 21657"/>
              <a:gd name="connsiteY1" fmla="*/ 0 h 20666"/>
              <a:gd name="connsiteX2" fmla="*/ 21657 w 21657"/>
              <a:gd name="connsiteY2" fmla="*/ 5121 h 20666"/>
              <a:gd name="connsiteX3" fmla="*/ 0 w 21657"/>
              <a:gd name="connsiteY3" fmla="*/ 20172 h 20666"/>
              <a:gd name="connsiteX4" fmla="*/ 0 w 21657"/>
              <a:gd name="connsiteY4" fmla="*/ 0 h 20666"/>
              <a:gd name="connsiteX0" fmla="*/ 0 w 21685"/>
              <a:gd name="connsiteY0" fmla="*/ 2408 h 22966"/>
              <a:gd name="connsiteX1" fmla="*/ 21600 w 21685"/>
              <a:gd name="connsiteY1" fmla="*/ 2408 h 22966"/>
              <a:gd name="connsiteX2" fmla="*/ 21685 w 21685"/>
              <a:gd name="connsiteY2" fmla="*/ 1576 h 22966"/>
              <a:gd name="connsiteX3" fmla="*/ 0 w 21685"/>
              <a:gd name="connsiteY3" fmla="*/ 22580 h 22966"/>
              <a:gd name="connsiteX4" fmla="*/ 0 w 21685"/>
              <a:gd name="connsiteY4" fmla="*/ 2408 h 2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85" h="22966">
                <a:moveTo>
                  <a:pt x="0" y="2408"/>
                </a:moveTo>
                <a:lnTo>
                  <a:pt x="21600" y="2408"/>
                </a:lnTo>
                <a:cubicBezTo>
                  <a:pt x="21600" y="8182"/>
                  <a:pt x="21685" y="-4198"/>
                  <a:pt x="21685" y="1576"/>
                </a:cubicBezTo>
                <a:cubicBezTo>
                  <a:pt x="10885" y="1576"/>
                  <a:pt x="10800" y="26330"/>
                  <a:pt x="0" y="22580"/>
                </a:cubicBezTo>
                <a:lnTo>
                  <a:pt x="0" y="2408"/>
                </a:lnTo>
                <a:close/>
              </a:path>
            </a:pathLst>
          </a:cu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2" descr="Medium Quality Logo"/>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222250" y="103188"/>
            <a:ext cx="20574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52902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9923-BA7C-B74D-4852-FB8C2ED3235C}"/>
              </a:ext>
            </a:extLst>
          </p:cNvPr>
          <p:cNvSpPr>
            <a:spLocks noGrp="1"/>
          </p:cNvSpPr>
          <p:nvPr>
            <p:ph type="ctrTitle"/>
          </p:nvPr>
        </p:nvSpPr>
        <p:spPr>
          <a:xfrm>
            <a:off x="1524000" y="685800"/>
            <a:ext cx="9144000" cy="2824163"/>
          </a:xfrm>
        </p:spPr>
        <p:txBody>
          <a:bodyPr/>
          <a:lstStyle/>
          <a:p>
            <a:pPr marL="0" marR="0" indent="-6350">
              <a:lnSpc>
                <a:spcPct val="118000"/>
              </a:lnSpc>
              <a:spcBef>
                <a:spcPts val="0"/>
              </a:spcBef>
              <a:spcAft>
                <a:spcPts val="1465"/>
              </a:spcAft>
            </a:pPr>
            <a: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Best practices on Sustainable Land Management for Achieving Degradation Neutrality</a:t>
            </a:r>
            <a:b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br>
            <a:b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Resilient Food Systems and Knowledge Exchange Learning Workshop</a:t>
            </a:r>
            <a:b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br>
            <a:endParaRPr lang="en-ZA" sz="2400" b="1" dirty="0"/>
          </a:p>
        </p:txBody>
      </p:sp>
      <p:sp>
        <p:nvSpPr>
          <p:cNvPr id="4" name="Subtitle 3">
            <a:extLst>
              <a:ext uri="{FF2B5EF4-FFF2-40B4-BE49-F238E27FC236}">
                <a16:creationId xmlns:a16="http://schemas.microsoft.com/office/drawing/2014/main" id="{BDF30BB1-9F30-CF4D-5378-E3BF31B22DA3}"/>
              </a:ext>
            </a:extLst>
          </p:cNvPr>
          <p:cNvSpPr>
            <a:spLocks noGrp="1"/>
          </p:cNvSpPr>
          <p:nvPr>
            <p:ph type="subTitle" idx="1"/>
          </p:nvPr>
        </p:nvSpPr>
        <p:spPr/>
        <p:txBody>
          <a:bodyPr/>
          <a:lstStyle/>
          <a:p>
            <a:r>
              <a:rPr lang="en-ZA" dirty="0"/>
              <a:t>September  20 – 23</a:t>
            </a:r>
          </a:p>
          <a:p>
            <a:r>
              <a:rPr lang="en-ZA" dirty="0"/>
              <a:t>Blantyre, Malawi</a:t>
            </a:r>
          </a:p>
          <a:p>
            <a:endParaRPr lang="en-ZA" dirty="0"/>
          </a:p>
          <a:p>
            <a:r>
              <a:rPr lang="en-ZA" dirty="0"/>
              <a:t>Lynn Kota</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0F4B512-8C0E-4BD6-A83F-B76E5E5A9AC9}"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175" name="Slide Number Placeholder 4"/>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6E3C1C8-3919-4C1A-BD82-C5A7CC369679}"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9518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2EAC8-B048-E206-0338-CC8A5CC28F9E}"/>
              </a:ext>
            </a:extLst>
          </p:cNvPr>
          <p:cNvSpPr>
            <a:spLocks noGrp="1"/>
          </p:cNvSpPr>
          <p:nvPr>
            <p:ph type="title"/>
          </p:nvPr>
        </p:nvSpPr>
        <p:spPr>
          <a:xfrm>
            <a:off x="838200" y="1133061"/>
            <a:ext cx="10515600" cy="557627"/>
          </a:xfrm>
        </p:spPr>
        <p:txBody>
          <a:bodyPr/>
          <a:lstStyle/>
          <a:p>
            <a:pPr algn="ctr"/>
            <a:r>
              <a:rPr lang="en-ZA" sz="3600" b="1" dirty="0"/>
              <a:t>Re-use of previously degraded lands</a:t>
            </a:r>
          </a:p>
        </p:txBody>
      </p:sp>
      <p:sp>
        <p:nvSpPr>
          <p:cNvPr id="5" name="Date Placeholder 4">
            <a:extLst>
              <a:ext uri="{FF2B5EF4-FFF2-40B4-BE49-F238E27FC236}">
                <a16:creationId xmlns:a16="http://schemas.microsoft.com/office/drawing/2014/main" id="{8A3ADE36-CDBE-F095-1791-2408CC86137B}"/>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1C91EAF-1606-4C96-8554-574831005FD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F108A7D-EB6F-FDAF-B479-3A72FBD710D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7" name="Slide Number Placeholder 6">
            <a:extLst>
              <a:ext uri="{FF2B5EF4-FFF2-40B4-BE49-F238E27FC236}">
                <a16:creationId xmlns:a16="http://schemas.microsoft.com/office/drawing/2014/main" id="{667B2AAD-2266-AB32-BC58-89B127D6CA01}"/>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12C9BCD-F0D7-4CDD-8978-368101F5488B}"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10" name="Content Placeholder 9">
            <a:extLst>
              <a:ext uri="{FF2B5EF4-FFF2-40B4-BE49-F238E27FC236}">
                <a16:creationId xmlns:a16="http://schemas.microsoft.com/office/drawing/2014/main" id="{34774FFB-B2E2-E6DF-55C9-1830EB6D54D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799" y="1690688"/>
            <a:ext cx="7851913" cy="4264097"/>
          </a:xfrm>
          <a:prstGeom prst="rect">
            <a:avLst/>
          </a:prstGeom>
        </p:spPr>
      </p:pic>
    </p:spTree>
    <p:extLst>
      <p:ext uri="{BB962C8B-B14F-4D97-AF65-F5344CB8AC3E}">
        <p14:creationId xmlns:p14="http://schemas.microsoft.com/office/powerpoint/2010/main" val="881209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F9B0-7117-256E-145D-0AE61E59F664}"/>
              </a:ext>
            </a:extLst>
          </p:cNvPr>
          <p:cNvSpPr>
            <a:spLocks noGrp="1"/>
          </p:cNvSpPr>
          <p:nvPr>
            <p:ph type="title"/>
          </p:nvPr>
        </p:nvSpPr>
        <p:spPr>
          <a:xfrm>
            <a:off x="838200" y="1053548"/>
            <a:ext cx="10515600" cy="637140"/>
          </a:xfrm>
        </p:spPr>
        <p:txBody>
          <a:bodyPr/>
          <a:lstStyle/>
          <a:p>
            <a:pPr algn="ctr"/>
            <a:r>
              <a:rPr lang="en-ZA" sz="2400" b="1" dirty="0"/>
              <a:t>Honey Production for Forest Resources Conservation and Increase in Household Income </a:t>
            </a:r>
          </a:p>
        </p:txBody>
      </p:sp>
      <p:sp>
        <p:nvSpPr>
          <p:cNvPr id="5" name="Date Placeholder 4">
            <a:extLst>
              <a:ext uri="{FF2B5EF4-FFF2-40B4-BE49-F238E27FC236}">
                <a16:creationId xmlns:a16="http://schemas.microsoft.com/office/drawing/2014/main" id="{AEC839C8-15EB-93F4-1886-E77DE60DBB5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1C91EAF-1606-4C96-8554-574831005FD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6535D48-D5FA-4A03-F9E1-19369C6D990A}"/>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7" name="Slide Number Placeholder 6">
            <a:extLst>
              <a:ext uri="{FF2B5EF4-FFF2-40B4-BE49-F238E27FC236}">
                <a16:creationId xmlns:a16="http://schemas.microsoft.com/office/drawing/2014/main" id="{39398174-7755-4E11-ED8A-0918C5F24830}"/>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12C9BCD-F0D7-4CDD-8978-368101F5488B}"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8" name="Content Placeholder 7">
            <a:extLst>
              <a:ext uri="{FF2B5EF4-FFF2-40B4-BE49-F238E27FC236}">
                <a16:creationId xmlns:a16="http://schemas.microsoft.com/office/drawing/2014/main" id="{A6C47AD0-D009-E0F9-7D9A-0E689B252B0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29498" y="1825624"/>
            <a:ext cx="3913293" cy="4137853"/>
          </a:xfrm>
          <a:prstGeom prst="rect">
            <a:avLst/>
          </a:prstGeom>
          <a:noFill/>
          <a:ln>
            <a:noFill/>
          </a:ln>
        </p:spPr>
      </p:pic>
      <p:pic>
        <p:nvPicPr>
          <p:cNvPr id="9" name="Content Placeholder 8" descr="Farmers participating during an exchange visit&#10;">
            <a:extLst>
              <a:ext uri="{FF2B5EF4-FFF2-40B4-BE49-F238E27FC236}">
                <a16:creationId xmlns:a16="http://schemas.microsoft.com/office/drawing/2014/main" id="{98669AFC-5E37-C726-5853-70B14E26CE8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78866" y="2088945"/>
            <a:ext cx="4137852" cy="3611216"/>
          </a:xfrm>
          <a:prstGeom prst="rect">
            <a:avLst/>
          </a:prstGeom>
          <a:noFill/>
          <a:ln>
            <a:noFill/>
          </a:ln>
        </p:spPr>
      </p:pic>
      <p:pic>
        <p:nvPicPr>
          <p:cNvPr id="10" name="Picture 9" descr="A group of people in clothing&#10;&#10;Description automatically generated with low confidence">
            <a:extLst>
              <a:ext uri="{FF2B5EF4-FFF2-40B4-BE49-F238E27FC236}">
                <a16:creationId xmlns:a16="http://schemas.microsoft.com/office/drawing/2014/main" id="{D4835611-D449-18A6-0FD2-C687AD0300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8708" y="1825624"/>
            <a:ext cx="3737701" cy="3978828"/>
          </a:xfrm>
          <a:prstGeom prst="rect">
            <a:avLst/>
          </a:prstGeom>
          <a:noFill/>
          <a:ln>
            <a:noFill/>
          </a:ln>
        </p:spPr>
      </p:pic>
    </p:spTree>
    <p:extLst>
      <p:ext uri="{BB962C8B-B14F-4D97-AF65-F5344CB8AC3E}">
        <p14:creationId xmlns:p14="http://schemas.microsoft.com/office/powerpoint/2010/main" val="3785174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178ED0-391D-46AE-8B99-5095F0DBAB9D}"/>
              </a:ext>
            </a:extLst>
          </p:cNvPr>
          <p:cNvSpPr>
            <a:spLocks noGrp="1"/>
          </p:cNvSpPr>
          <p:nvPr>
            <p:ph type="body" idx="1"/>
          </p:nvPr>
        </p:nvSpPr>
        <p:spPr/>
        <p:txBody>
          <a:bodyPr/>
          <a:lstStyle/>
          <a:p>
            <a:r>
              <a:rPr lang="en-US" dirty="0"/>
              <a:t>The </a:t>
            </a:r>
            <a:r>
              <a:rPr lang="en-US" dirty="0" err="1"/>
              <a:t>Ngololweni</a:t>
            </a:r>
            <a:r>
              <a:rPr lang="en-US" dirty="0"/>
              <a:t> wetland before conservation</a:t>
            </a:r>
          </a:p>
        </p:txBody>
      </p:sp>
      <p:pic>
        <p:nvPicPr>
          <p:cNvPr id="13" name="Content Placeholder 12">
            <a:extLst>
              <a:ext uri="{FF2B5EF4-FFF2-40B4-BE49-F238E27FC236}">
                <a16:creationId xmlns:a16="http://schemas.microsoft.com/office/drawing/2014/main" id="{2D784282-7E04-44D6-9AA2-2C23890EF3FD}"/>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80387" y="2518649"/>
            <a:ext cx="4894685" cy="3671014"/>
          </a:xfrm>
        </p:spPr>
      </p:pic>
      <p:sp>
        <p:nvSpPr>
          <p:cNvPr id="5" name="Text Placeholder 4">
            <a:extLst>
              <a:ext uri="{FF2B5EF4-FFF2-40B4-BE49-F238E27FC236}">
                <a16:creationId xmlns:a16="http://schemas.microsoft.com/office/drawing/2014/main" id="{0588761F-635E-4A61-AAD8-1829AFBE0AA7}"/>
              </a:ext>
            </a:extLst>
          </p:cNvPr>
          <p:cNvSpPr>
            <a:spLocks noGrp="1"/>
          </p:cNvSpPr>
          <p:nvPr>
            <p:ph type="body" sz="quarter" idx="3"/>
          </p:nvPr>
        </p:nvSpPr>
        <p:spPr/>
        <p:txBody>
          <a:bodyPr/>
          <a:lstStyle/>
          <a:p>
            <a:r>
              <a:rPr lang="en-US" dirty="0"/>
              <a:t>During the recovery process </a:t>
            </a:r>
          </a:p>
        </p:txBody>
      </p:sp>
      <p:pic>
        <p:nvPicPr>
          <p:cNvPr id="11" name="Content Placeholder 10" descr="A field of grass with mountains in the background&#10;&#10;Description automatically generated with medium confidence">
            <a:extLst>
              <a:ext uri="{FF2B5EF4-FFF2-40B4-BE49-F238E27FC236}">
                <a16:creationId xmlns:a16="http://schemas.microsoft.com/office/drawing/2014/main" id="{39AD483C-0D6A-4149-95B1-416180026167}"/>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019125" y="2518649"/>
            <a:ext cx="5334675" cy="3671014"/>
          </a:xfrm>
        </p:spPr>
      </p:pic>
      <p:sp>
        <p:nvSpPr>
          <p:cNvPr id="7" name="Date Placeholder 6">
            <a:extLst>
              <a:ext uri="{FF2B5EF4-FFF2-40B4-BE49-F238E27FC236}">
                <a16:creationId xmlns:a16="http://schemas.microsoft.com/office/drawing/2014/main" id="{B8890AA4-7266-47A7-BBD8-367862C2237A}"/>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291945-5C74-4BDF-A1D1-E55E8F19CD25}"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7A70F7D-D952-4454-800A-D908FF649AEA}"/>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BE9335-45B2-4AEE-8C56-8D5A6DBA81E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14" name="Title 1">
            <a:extLst>
              <a:ext uri="{FF2B5EF4-FFF2-40B4-BE49-F238E27FC236}">
                <a16:creationId xmlns:a16="http://schemas.microsoft.com/office/drawing/2014/main" id="{0F1C02E7-9587-47BE-BF39-EE429DFEF123}"/>
              </a:ext>
            </a:extLst>
          </p:cNvPr>
          <p:cNvSpPr txBox="1">
            <a:spLocks noGrp="1" noChangeArrowheads="1"/>
          </p:cNvSpPr>
          <p:nvPr>
            <p:ph type="title"/>
          </p:nvPr>
        </p:nvSpPr>
        <p:spPr bwMode="auto">
          <a:xfrm>
            <a:off x="2507529" y="365126"/>
            <a:ext cx="7249213" cy="823912"/>
          </a:xfrm>
          <a:prstGeom prst="rect">
            <a:avLst/>
          </a:prstGeom>
          <a:solidFill>
            <a:schemeClr val="accent1">
              <a:lumMod val="5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Calibri Light" panose="020F0302020204030204" pitchFamily="34" charset="0"/>
              </a:rPr>
              <a:t>Wetland Conservation</a:t>
            </a:r>
          </a:p>
        </p:txBody>
      </p:sp>
    </p:spTree>
    <p:extLst>
      <p:ext uri="{BB962C8B-B14F-4D97-AF65-F5344CB8AC3E}">
        <p14:creationId xmlns:p14="http://schemas.microsoft.com/office/powerpoint/2010/main" val="678182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BECBEC-84C1-4E21-AE63-36D5186696BA}"/>
              </a:ext>
            </a:extLst>
          </p:cNvPr>
          <p:cNvSpPr>
            <a:spLocks noGrp="1"/>
          </p:cNvSpPr>
          <p:nvPr>
            <p:ph type="body" idx="1"/>
          </p:nvPr>
        </p:nvSpPr>
        <p:spPr/>
        <p:txBody>
          <a:bodyPr/>
          <a:lstStyle/>
          <a:p>
            <a:r>
              <a:rPr lang="en-US" dirty="0"/>
              <a:t>Recovered </a:t>
            </a:r>
          </a:p>
        </p:txBody>
      </p:sp>
      <p:pic>
        <p:nvPicPr>
          <p:cNvPr id="13" name="Content Placeholder 12" descr="A picture containing outdoor, sky, grass, standing&#10;&#10;Description automatically generated">
            <a:extLst>
              <a:ext uri="{FF2B5EF4-FFF2-40B4-BE49-F238E27FC236}">
                <a16:creationId xmlns:a16="http://schemas.microsoft.com/office/drawing/2014/main" id="{F4EC2E5E-396B-47AE-A361-A95962D7EC2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9788" y="2505074"/>
            <a:ext cx="5157787" cy="3684587"/>
          </a:xfrm>
        </p:spPr>
      </p:pic>
      <p:sp>
        <p:nvSpPr>
          <p:cNvPr id="5" name="Text Placeholder 4">
            <a:extLst>
              <a:ext uri="{FF2B5EF4-FFF2-40B4-BE49-F238E27FC236}">
                <a16:creationId xmlns:a16="http://schemas.microsoft.com/office/drawing/2014/main" id="{7BD76421-1F0A-4639-A364-7674637B6CEC}"/>
              </a:ext>
            </a:extLst>
          </p:cNvPr>
          <p:cNvSpPr>
            <a:spLocks noGrp="1"/>
          </p:cNvSpPr>
          <p:nvPr>
            <p:ph type="body" sz="quarter" idx="3"/>
          </p:nvPr>
        </p:nvSpPr>
        <p:spPr/>
        <p:txBody>
          <a:bodyPr/>
          <a:lstStyle/>
          <a:p>
            <a:r>
              <a:rPr lang="en-US" dirty="0"/>
              <a:t>Some of the benefits</a:t>
            </a:r>
          </a:p>
        </p:txBody>
      </p:sp>
      <p:pic>
        <p:nvPicPr>
          <p:cNvPr id="11" name="Content Placeholder 10" descr="A group of people in a field&#10;&#10;Description automatically generated with low confidence">
            <a:extLst>
              <a:ext uri="{FF2B5EF4-FFF2-40B4-BE49-F238E27FC236}">
                <a16:creationId xmlns:a16="http://schemas.microsoft.com/office/drawing/2014/main" id="{02D1B380-76F8-4D45-9690-7C761E3F141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07402" y="2505075"/>
            <a:ext cx="4912784" cy="3684588"/>
          </a:xfrm>
        </p:spPr>
      </p:pic>
      <p:sp>
        <p:nvSpPr>
          <p:cNvPr id="7" name="Date Placeholder 6">
            <a:extLst>
              <a:ext uri="{FF2B5EF4-FFF2-40B4-BE49-F238E27FC236}">
                <a16:creationId xmlns:a16="http://schemas.microsoft.com/office/drawing/2014/main" id="{01093C8E-F7ED-4894-B171-4852945CC4EF}"/>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291945-5C74-4BDF-A1D1-E55E8F19CD25}"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66D16E3-86E3-494C-A803-E86419DAA588}"/>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4FBAD73-5E78-4385-B46B-5971C6352CEE}"/>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BE9335-45B2-4AEE-8C56-8D5A6DBA81E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12" name="Title 1">
            <a:extLst>
              <a:ext uri="{FF2B5EF4-FFF2-40B4-BE49-F238E27FC236}">
                <a16:creationId xmlns:a16="http://schemas.microsoft.com/office/drawing/2014/main" id="{32AA4388-97E3-4536-80FC-74C9E8444206}"/>
              </a:ext>
            </a:extLst>
          </p:cNvPr>
          <p:cNvSpPr txBox="1">
            <a:spLocks noGrp="1" noChangeArrowheads="1"/>
          </p:cNvSpPr>
          <p:nvPr>
            <p:ph type="title"/>
          </p:nvPr>
        </p:nvSpPr>
        <p:spPr bwMode="auto">
          <a:xfrm>
            <a:off x="2507529" y="365126"/>
            <a:ext cx="7249213" cy="823912"/>
          </a:xfrm>
          <a:prstGeom prst="rect">
            <a:avLst/>
          </a:prstGeom>
          <a:solidFill>
            <a:schemeClr val="accent1">
              <a:lumMod val="5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Calibri Light" panose="020F0302020204030204" pitchFamily="34" charset="0"/>
              </a:rPr>
              <a:t>Wetland Resources for both economic use value and Global Environment Benefits</a:t>
            </a:r>
          </a:p>
        </p:txBody>
      </p:sp>
    </p:spTree>
    <p:extLst>
      <p:ext uri="{BB962C8B-B14F-4D97-AF65-F5344CB8AC3E}">
        <p14:creationId xmlns:p14="http://schemas.microsoft.com/office/powerpoint/2010/main" val="673010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D2E34EF2-8D6F-4617-83FA-E0FD0808E50D}"/>
              </a:ext>
            </a:extLst>
          </p:cNvPr>
          <p:cNvSpPr txBox="1">
            <a:spLocks/>
          </p:cNvSpPr>
          <p:nvPr/>
        </p:nvSpPr>
        <p:spPr>
          <a:xfrm>
            <a:off x="9779601" y="1825625"/>
            <a:ext cx="2051616" cy="3708895"/>
          </a:xfrm>
          <a:prstGeom prst="rect">
            <a:avLst/>
          </a:prstGeom>
          <a:noFill/>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pPr>
            <a:endParaRPr lang="en-US" sz="4200" b="1" dirty="0">
              <a:solidFill>
                <a:schemeClr val="bg1"/>
              </a:solidFill>
              <a:latin typeface="+mj-lt"/>
              <a:ea typeface="+mj-ea"/>
              <a:cs typeface="+mj-cs"/>
            </a:endParaRPr>
          </a:p>
          <a:p>
            <a:pPr algn="l">
              <a:spcBef>
                <a:spcPct val="0"/>
              </a:spcBef>
              <a:spcAft>
                <a:spcPts val="600"/>
              </a:spcAft>
            </a:pPr>
            <a:endParaRPr lang="en-US" sz="4200" b="1" dirty="0">
              <a:solidFill>
                <a:schemeClr val="bg1"/>
              </a:solidFill>
              <a:latin typeface="+mj-lt"/>
              <a:ea typeface="+mj-ea"/>
              <a:cs typeface="+mj-cs"/>
            </a:endParaRPr>
          </a:p>
          <a:p>
            <a:pPr algn="l">
              <a:spcBef>
                <a:spcPct val="0"/>
              </a:spcBef>
              <a:spcAft>
                <a:spcPts val="600"/>
              </a:spcAft>
            </a:pPr>
            <a:endParaRPr lang="en-US" sz="4200" b="1" dirty="0">
              <a:solidFill>
                <a:schemeClr val="bg1"/>
              </a:solidFill>
              <a:latin typeface="+mj-lt"/>
              <a:ea typeface="+mj-ea"/>
              <a:cs typeface="+mj-cs"/>
            </a:endParaRPr>
          </a:p>
        </p:txBody>
      </p:sp>
      <p:sp>
        <p:nvSpPr>
          <p:cNvPr id="5" name="Content Placeholder 4">
            <a:extLst>
              <a:ext uri="{FF2B5EF4-FFF2-40B4-BE49-F238E27FC236}">
                <a16:creationId xmlns:a16="http://schemas.microsoft.com/office/drawing/2014/main" id="{65D45402-E132-0250-F9DE-297090DB4EA8}"/>
              </a:ext>
            </a:extLst>
          </p:cNvPr>
          <p:cNvSpPr>
            <a:spLocks noGrp="1"/>
          </p:cNvSpPr>
          <p:nvPr>
            <p:ph idx="1"/>
          </p:nvPr>
        </p:nvSpPr>
        <p:spPr/>
        <p:txBody>
          <a:bodyPr/>
          <a:lstStyle/>
          <a:p>
            <a:pPr marL="0" indent="0">
              <a:buNone/>
            </a:pPr>
            <a:r>
              <a:rPr lang="en-US" dirty="0"/>
              <a:t>.</a:t>
            </a:r>
          </a:p>
        </p:txBody>
      </p:sp>
      <p:pic>
        <p:nvPicPr>
          <p:cNvPr id="4" name="Picture 3">
            <a:extLst>
              <a:ext uri="{FF2B5EF4-FFF2-40B4-BE49-F238E27FC236}">
                <a16:creationId xmlns:a16="http://schemas.microsoft.com/office/drawing/2014/main" id="{949E73A1-17D7-95B3-026C-8DA677101F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0"/>
            <a:ext cx="9144000" cy="6858000"/>
          </a:xfrm>
          <a:prstGeom prst="rect">
            <a:avLst/>
          </a:prstGeom>
        </p:spPr>
      </p:pic>
      <p:sp>
        <p:nvSpPr>
          <p:cNvPr id="8" name="Title 1">
            <a:extLst>
              <a:ext uri="{FF2B5EF4-FFF2-40B4-BE49-F238E27FC236}">
                <a16:creationId xmlns:a16="http://schemas.microsoft.com/office/drawing/2014/main" id="{5B0B4BF6-7EA3-7BF9-0466-66C8F32D1EE3}"/>
              </a:ext>
            </a:extLst>
          </p:cNvPr>
          <p:cNvSpPr>
            <a:spLocks noGrp="1"/>
          </p:cNvSpPr>
          <p:nvPr>
            <p:ph type="title"/>
          </p:nvPr>
        </p:nvSpPr>
        <p:spPr>
          <a:xfrm>
            <a:off x="1182533" y="176300"/>
            <a:ext cx="8518058" cy="775422"/>
          </a:xfrm>
          <a:solidFill>
            <a:schemeClr val="bg1"/>
          </a:solidFill>
        </p:spPr>
        <p:txBody>
          <a:bodyPr>
            <a:normAutofit/>
          </a:bodyPr>
          <a:lstStyle/>
          <a:p>
            <a:r>
              <a:rPr lang="en-US" sz="2400" b="1" dirty="0">
                <a:latin typeface="Abadi" panose="020B0604020202020204" pitchFamily="34" charset="0"/>
              </a:rPr>
              <a:t>Some of the wetland resources for economic use value</a:t>
            </a:r>
          </a:p>
        </p:txBody>
      </p:sp>
    </p:spTree>
    <p:extLst>
      <p:ext uri="{BB962C8B-B14F-4D97-AF65-F5344CB8AC3E}">
        <p14:creationId xmlns:p14="http://schemas.microsoft.com/office/powerpoint/2010/main" val="2568449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body of water with land in the back&#10;&#10;Description automatically generated with medium confidence">
            <a:extLst>
              <a:ext uri="{FF2B5EF4-FFF2-40B4-BE49-F238E27FC236}">
                <a16:creationId xmlns:a16="http://schemas.microsoft.com/office/drawing/2014/main" id="{90F8B70C-F1E3-4E2A-9921-0177A491A968}"/>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1103243" y="1341783"/>
            <a:ext cx="10252145" cy="4847880"/>
          </a:xfrm>
        </p:spPr>
      </p:pic>
      <p:sp>
        <p:nvSpPr>
          <p:cNvPr id="7" name="Date Placeholder 6">
            <a:extLst>
              <a:ext uri="{FF2B5EF4-FFF2-40B4-BE49-F238E27FC236}">
                <a16:creationId xmlns:a16="http://schemas.microsoft.com/office/drawing/2014/main" id="{71312479-05A7-4FD5-A541-5B2D35E61313}"/>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291945-5C74-4BDF-A1D1-E55E8F19CD25}"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08819C3-306F-4FAE-98AE-28644E688936}"/>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BE9335-45B2-4AEE-8C56-8D5A6DBA81E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14" name="Title 1">
            <a:extLst>
              <a:ext uri="{FF2B5EF4-FFF2-40B4-BE49-F238E27FC236}">
                <a16:creationId xmlns:a16="http://schemas.microsoft.com/office/drawing/2014/main" id="{5BAF1E94-57A0-48B6-BE3C-EB76C5205583}"/>
              </a:ext>
            </a:extLst>
          </p:cNvPr>
          <p:cNvSpPr txBox="1">
            <a:spLocks noChangeArrowheads="1"/>
          </p:cNvSpPr>
          <p:nvPr/>
        </p:nvSpPr>
        <p:spPr bwMode="auto">
          <a:xfrm>
            <a:off x="2092325" y="388938"/>
            <a:ext cx="8210550" cy="674687"/>
          </a:xfrm>
          <a:prstGeom prst="rect">
            <a:avLst/>
          </a:prstGeom>
          <a:solidFill>
            <a:schemeClr val="accent1">
              <a:lumMod val="5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en-US" altLang="en-US" sz="2400" b="1" dirty="0">
                <a:solidFill>
                  <a:prstClr val="white"/>
                </a:solidFill>
                <a:latin typeface="Calibri Light" panose="020F0302020204030204" pitchFamily="34" charset="0"/>
              </a:rPr>
              <a:t>Results of Wetland Rehabilitation for Downstream farming initiatives. </a:t>
            </a:r>
            <a:endParaRPr kumimoji="0" lang="en-US" altLang="en-US" sz="2400" b="1" i="0" u="none" strike="noStrike" kern="1200" cap="none" spc="0" normalizeH="0" baseline="0" noProof="0" dirty="0">
              <a:ln>
                <a:noFill/>
              </a:ln>
              <a:solidFill>
                <a:prstClr val="white"/>
              </a:solidFill>
              <a:effectLst/>
              <a:uLnTx/>
              <a:uFillTx/>
              <a:latin typeface="Calibri Light" panose="020F0302020204030204" pitchFamily="34" charset="0"/>
            </a:endParaRPr>
          </a:p>
        </p:txBody>
      </p:sp>
    </p:spTree>
    <p:extLst>
      <p:ext uri="{BB962C8B-B14F-4D97-AF65-F5344CB8AC3E}">
        <p14:creationId xmlns:p14="http://schemas.microsoft.com/office/powerpoint/2010/main" val="2637476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8233-E40D-6CCF-2A2B-C683A3BA6998}"/>
              </a:ext>
            </a:extLst>
          </p:cNvPr>
          <p:cNvSpPr>
            <a:spLocks noGrp="1"/>
          </p:cNvSpPr>
          <p:nvPr>
            <p:ph type="title"/>
          </p:nvPr>
        </p:nvSpPr>
        <p:spPr>
          <a:xfrm>
            <a:off x="838200" y="1162878"/>
            <a:ext cx="10515600" cy="1013792"/>
          </a:xfrm>
        </p:spPr>
        <p:txBody>
          <a:bodyPr/>
          <a:lstStyle/>
          <a:p>
            <a:pPr algn="ctr"/>
            <a:r>
              <a:rPr lang="en-ZA" sz="2800" b="1" dirty="0"/>
              <a:t>Existing Dam Spillway rehabilitation for increased downstream production</a:t>
            </a:r>
          </a:p>
        </p:txBody>
      </p:sp>
      <p:sp>
        <p:nvSpPr>
          <p:cNvPr id="4" name="Date Placeholder 3">
            <a:extLst>
              <a:ext uri="{FF2B5EF4-FFF2-40B4-BE49-F238E27FC236}">
                <a16:creationId xmlns:a16="http://schemas.microsoft.com/office/drawing/2014/main" id="{685F2C4F-3FE4-7331-12B6-BCB4BA808F80}"/>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F9D93CC-A5EB-4CEF-8E35-D1612E5C317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D0018CF-5C2D-53B1-9465-3F28A854F28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a:extLst>
              <a:ext uri="{FF2B5EF4-FFF2-40B4-BE49-F238E27FC236}">
                <a16:creationId xmlns:a16="http://schemas.microsoft.com/office/drawing/2014/main" id="{855AA98C-6659-AC7D-1640-4B50AAA6D109}"/>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594B7D-8E34-4916-8874-7939CA25FE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7" name="Content Placeholder 6">
            <a:extLst>
              <a:ext uri="{FF2B5EF4-FFF2-40B4-BE49-F238E27FC236}">
                <a16:creationId xmlns:a16="http://schemas.microsoft.com/office/drawing/2014/main" id="{9EAC223F-164D-3F4D-041B-0E6387DAB884}"/>
              </a:ext>
            </a:extLst>
          </p:cNvPr>
          <p:cNvPicPr>
            <a:picLocks noGrp="1" noChangeAspect="1"/>
          </p:cNvPicPr>
          <p:nvPr>
            <p:ph idx="1"/>
          </p:nvPr>
        </p:nvPicPr>
        <p:blipFill rotWithShape="1">
          <a:blip r:embed="rId2"/>
          <a:srcRect l="10301" r="435" b="-2"/>
          <a:stretch/>
        </p:blipFill>
        <p:spPr>
          <a:xfrm>
            <a:off x="1023731" y="2355850"/>
            <a:ext cx="5555974" cy="3821113"/>
          </a:xfrm>
          <a:prstGeom prst="rect">
            <a:avLst/>
          </a:prstGeom>
        </p:spPr>
      </p:pic>
      <p:pic>
        <p:nvPicPr>
          <p:cNvPr id="8" name="Picture 7">
            <a:extLst>
              <a:ext uri="{FF2B5EF4-FFF2-40B4-BE49-F238E27FC236}">
                <a16:creationId xmlns:a16="http://schemas.microsoft.com/office/drawing/2014/main" id="{3BB06BC3-8189-E0FB-A9EE-A83EF3AB0E74}"/>
              </a:ext>
            </a:extLst>
          </p:cNvPr>
          <p:cNvPicPr>
            <a:picLocks noChangeAspect="1"/>
          </p:cNvPicPr>
          <p:nvPr/>
        </p:nvPicPr>
        <p:blipFill rotWithShape="1">
          <a:blip r:embed="rId3"/>
          <a:srcRect t="3315" r="2" b="4061"/>
          <a:stretch/>
        </p:blipFill>
        <p:spPr>
          <a:xfrm>
            <a:off x="6927573" y="1808922"/>
            <a:ext cx="4943807" cy="4214190"/>
          </a:xfrm>
          <a:prstGeom prst="rect">
            <a:avLst/>
          </a:prstGeom>
        </p:spPr>
      </p:pic>
    </p:spTree>
    <p:extLst>
      <p:ext uri="{BB962C8B-B14F-4D97-AF65-F5344CB8AC3E}">
        <p14:creationId xmlns:p14="http://schemas.microsoft.com/office/powerpoint/2010/main" val="1303639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81BAD-1089-EC89-0491-C5612F70E86B}"/>
              </a:ext>
            </a:extLst>
          </p:cNvPr>
          <p:cNvSpPr>
            <a:spLocks noGrp="1"/>
          </p:cNvSpPr>
          <p:nvPr>
            <p:ph type="title"/>
          </p:nvPr>
        </p:nvSpPr>
        <p:spPr>
          <a:xfrm>
            <a:off x="838200" y="1063487"/>
            <a:ext cx="10515600" cy="627201"/>
          </a:xfrm>
        </p:spPr>
        <p:txBody>
          <a:bodyPr/>
          <a:lstStyle/>
          <a:p>
            <a:pPr algn="ctr"/>
            <a:r>
              <a:rPr lang="en-ZA" sz="2800" b="1" dirty="0"/>
              <a:t>Downstream Development</a:t>
            </a:r>
          </a:p>
        </p:txBody>
      </p:sp>
      <p:sp>
        <p:nvSpPr>
          <p:cNvPr id="4" name="Date Placeholder 3">
            <a:extLst>
              <a:ext uri="{FF2B5EF4-FFF2-40B4-BE49-F238E27FC236}">
                <a16:creationId xmlns:a16="http://schemas.microsoft.com/office/drawing/2014/main" id="{9C6F8B94-C391-0741-8CA6-897CA652AAA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F9D93CC-A5EB-4CEF-8E35-D1612E5C317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EEDC1E-F39F-4093-0459-32BF69E558B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a:extLst>
              <a:ext uri="{FF2B5EF4-FFF2-40B4-BE49-F238E27FC236}">
                <a16:creationId xmlns:a16="http://schemas.microsoft.com/office/drawing/2014/main" id="{026E695C-192B-D210-2AFB-85895D2AF6DD}"/>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594B7D-8E34-4916-8874-7939CA25FE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7" name="Content Placeholder 6" descr="Rows of green plants&#10;&#10;Description automatically generated with low confidence">
            <a:extLst>
              <a:ext uri="{FF2B5EF4-FFF2-40B4-BE49-F238E27FC236}">
                <a16:creationId xmlns:a16="http://schemas.microsoft.com/office/drawing/2014/main" id="{F423DB80-3302-C587-A056-577E2FF9169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3914" y="1825625"/>
            <a:ext cx="4979504" cy="4351338"/>
          </a:xfrm>
          <a:prstGeom prst="rect">
            <a:avLst/>
          </a:prstGeom>
          <a:noFill/>
          <a:ln>
            <a:noFill/>
          </a:ln>
        </p:spPr>
      </p:pic>
      <p:pic>
        <p:nvPicPr>
          <p:cNvPr id="8" name="Picture 7" descr="A group of people at a fruit stand&#10;&#10;Description automatically generated with low confidence">
            <a:extLst>
              <a:ext uri="{FF2B5EF4-FFF2-40B4-BE49-F238E27FC236}">
                <a16:creationId xmlns:a16="http://schemas.microsoft.com/office/drawing/2014/main" id="{1240BF39-F536-455E-061D-55299362B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218584" y="1825625"/>
            <a:ext cx="5509590" cy="4137853"/>
          </a:xfrm>
          <a:prstGeom prst="rect">
            <a:avLst/>
          </a:prstGeom>
          <a:noFill/>
          <a:ln>
            <a:noFill/>
          </a:ln>
        </p:spPr>
      </p:pic>
    </p:spTree>
    <p:extLst>
      <p:ext uri="{BB962C8B-B14F-4D97-AF65-F5344CB8AC3E}">
        <p14:creationId xmlns:p14="http://schemas.microsoft.com/office/powerpoint/2010/main" val="163958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12B0-B4A2-EB01-ECD3-E16D0B7EB821}"/>
              </a:ext>
            </a:extLst>
          </p:cNvPr>
          <p:cNvSpPr>
            <a:spLocks noGrp="1"/>
          </p:cNvSpPr>
          <p:nvPr>
            <p:ph type="title"/>
          </p:nvPr>
        </p:nvSpPr>
        <p:spPr>
          <a:xfrm>
            <a:off x="838200" y="785191"/>
            <a:ext cx="10515600" cy="905497"/>
          </a:xfrm>
        </p:spPr>
        <p:txBody>
          <a:bodyPr/>
          <a:lstStyle/>
          <a:p>
            <a:pPr algn="ctr"/>
            <a:r>
              <a:rPr lang="en-ZA" sz="2800" b="1" dirty="0"/>
              <a:t>Key lessons</a:t>
            </a:r>
          </a:p>
        </p:txBody>
      </p:sp>
      <p:sp>
        <p:nvSpPr>
          <p:cNvPr id="3" name="Content Placeholder 2">
            <a:extLst>
              <a:ext uri="{FF2B5EF4-FFF2-40B4-BE49-F238E27FC236}">
                <a16:creationId xmlns:a16="http://schemas.microsoft.com/office/drawing/2014/main" id="{FBF9AF71-7B30-4A33-D75B-34E2FA9ADD40}"/>
              </a:ext>
            </a:extLst>
          </p:cNvPr>
          <p:cNvSpPr>
            <a:spLocks noGrp="1"/>
          </p:cNvSpPr>
          <p:nvPr>
            <p:ph idx="1"/>
          </p:nvPr>
        </p:nvSpPr>
        <p:spPr/>
        <p:txBody>
          <a:bodyPr/>
          <a:lstStyle/>
          <a:p>
            <a:pPr>
              <a:buFont typeface="Wingdings" panose="05000000000000000000" pitchFamily="2" charset="2"/>
              <a:buChar char="v"/>
            </a:pPr>
            <a:r>
              <a:rPr lang="en-GB" dirty="0"/>
              <a:t>Collaboration and Partnership is key at all levels.</a:t>
            </a:r>
          </a:p>
          <a:p>
            <a:pPr>
              <a:buFont typeface="Wingdings" panose="05000000000000000000" pitchFamily="2" charset="2"/>
              <a:buChar char="v"/>
            </a:pPr>
            <a:endParaRPr lang="en-GB" dirty="0"/>
          </a:p>
          <a:p>
            <a:pPr>
              <a:buFont typeface="Wingdings" panose="05000000000000000000" pitchFamily="2" charset="2"/>
              <a:buChar char="v"/>
            </a:pPr>
            <a:r>
              <a:rPr lang="en-GB" dirty="0"/>
              <a:t>Communities learn better from each other that from experts. Exposure visits and exchange visits among communities are therefore key.</a:t>
            </a:r>
          </a:p>
          <a:p>
            <a:pPr>
              <a:buFont typeface="Wingdings" panose="05000000000000000000" pitchFamily="2" charset="2"/>
              <a:buChar char="v"/>
            </a:pPr>
            <a:endParaRPr lang="en-GB" dirty="0"/>
          </a:p>
          <a:p>
            <a:pPr>
              <a:buFont typeface="Wingdings" panose="05000000000000000000" pitchFamily="2" charset="2"/>
              <a:buChar char="v"/>
            </a:pPr>
            <a:r>
              <a:rPr lang="en-GB" dirty="0"/>
              <a:t>Indigenous knowledge has to be documented. It has to be. It is so valuable.</a:t>
            </a:r>
          </a:p>
          <a:p>
            <a:pPr marL="0" indent="0">
              <a:buNone/>
            </a:pPr>
            <a:r>
              <a:rPr lang="en-GB" dirty="0"/>
              <a:t> </a:t>
            </a:r>
            <a:endParaRPr lang="en-ZA" dirty="0"/>
          </a:p>
        </p:txBody>
      </p:sp>
      <p:sp>
        <p:nvSpPr>
          <p:cNvPr id="4" name="Date Placeholder 3">
            <a:extLst>
              <a:ext uri="{FF2B5EF4-FFF2-40B4-BE49-F238E27FC236}">
                <a16:creationId xmlns:a16="http://schemas.microsoft.com/office/drawing/2014/main" id="{3B56D4A1-2C47-C24B-84C9-F96E4A6BF1E3}"/>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F9D93CC-A5EB-4CEF-8E35-D1612E5C317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A9ED47-B279-2C8B-538F-960CC770695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a:extLst>
              <a:ext uri="{FF2B5EF4-FFF2-40B4-BE49-F238E27FC236}">
                <a16:creationId xmlns:a16="http://schemas.microsoft.com/office/drawing/2014/main" id="{E08A5273-909E-C064-685A-CAF0FCCA6443}"/>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594B7D-8E34-4916-8874-7939CA25FE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44915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A0FC-2351-8F51-7E4B-D7B612562F61}"/>
              </a:ext>
            </a:extLst>
          </p:cNvPr>
          <p:cNvSpPr>
            <a:spLocks noGrp="1"/>
          </p:cNvSpPr>
          <p:nvPr>
            <p:ph type="title"/>
          </p:nvPr>
        </p:nvSpPr>
        <p:spPr>
          <a:xfrm>
            <a:off x="838200" y="1093304"/>
            <a:ext cx="10515600" cy="597384"/>
          </a:xfrm>
        </p:spPr>
        <p:txBody>
          <a:bodyPr/>
          <a:lstStyle/>
          <a:p>
            <a:pPr algn="ctr"/>
            <a:r>
              <a:rPr lang="en-ZA" sz="3200" b="1" dirty="0"/>
              <a:t>Key Lessons</a:t>
            </a:r>
          </a:p>
        </p:txBody>
      </p:sp>
      <p:sp>
        <p:nvSpPr>
          <p:cNvPr id="3" name="Content Placeholder 2">
            <a:extLst>
              <a:ext uri="{FF2B5EF4-FFF2-40B4-BE49-F238E27FC236}">
                <a16:creationId xmlns:a16="http://schemas.microsoft.com/office/drawing/2014/main" id="{7C55A322-EC68-A975-D2AB-6667B936E6A6}"/>
              </a:ext>
            </a:extLst>
          </p:cNvPr>
          <p:cNvSpPr>
            <a:spLocks noGrp="1"/>
          </p:cNvSpPr>
          <p:nvPr>
            <p:ph idx="1"/>
          </p:nvPr>
        </p:nvSpPr>
        <p:spPr/>
        <p:txBody>
          <a:bodyPr/>
          <a:lstStyle/>
          <a:p>
            <a:pPr>
              <a:buFont typeface="Wingdings" panose="05000000000000000000" pitchFamily="2" charset="2"/>
              <a:buChar char="v"/>
            </a:pPr>
            <a:r>
              <a:rPr lang="en-GB" dirty="0"/>
              <a:t>Traditional Authorities and Communities must be the ones realizing that they have a problem and be prepared to lead to achieve the solution. </a:t>
            </a:r>
          </a:p>
          <a:p>
            <a:pPr>
              <a:buFont typeface="Wingdings" panose="05000000000000000000" pitchFamily="2" charset="2"/>
              <a:buChar char="v"/>
            </a:pPr>
            <a:r>
              <a:rPr lang="en-GB" dirty="0"/>
              <a:t>For the sustainability of project initiatives, exit strategies must begin at the start of projects through strong partnerships with Government Ministries and Departments to allow for seamless integration into mainstream Government programmes at project end.  </a:t>
            </a:r>
          </a:p>
          <a:p>
            <a:pPr>
              <a:buFont typeface="Wingdings" panose="05000000000000000000" pitchFamily="2" charset="2"/>
              <a:buChar char="v"/>
            </a:pPr>
            <a:r>
              <a:rPr lang="en-GB" dirty="0"/>
              <a:t> For sustainability, project initiatives must have economic use value for the communities.</a:t>
            </a:r>
            <a:endParaRPr lang="en-ZA" dirty="0"/>
          </a:p>
          <a:p>
            <a:endParaRPr lang="en-ZA" dirty="0"/>
          </a:p>
        </p:txBody>
      </p:sp>
      <p:sp>
        <p:nvSpPr>
          <p:cNvPr id="4" name="Date Placeholder 3">
            <a:extLst>
              <a:ext uri="{FF2B5EF4-FFF2-40B4-BE49-F238E27FC236}">
                <a16:creationId xmlns:a16="http://schemas.microsoft.com/office/drawing/2014/main" id="{96B1AAF4-E977-5914-126E-0E305FD81076}"/>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F9D93CC-A5EB-4CEF-8E35-D1612E5C317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7320C75-CB02-812F-7DA9-CAA23609070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a:extLst>
              <a:ext uri="{FF2B5EF4-FFF2-40B4-BE49-F238E27FC236}">
                <a16:creationId xmlns:a16="http://schemas.microsoft.com/office/drawing/2014/main" id="{BCA96BAE-41A4-B2F5-D420-A32EE3F13923}"/>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594B7D-8E34-4916-8874-7939CA25FE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94466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0687-DC01-91EF-9131-83DF16D03C2C}"/>
              </a:ext>
            </a:extLst>
          </p:cNvPr>
          <p:cNvSpPr>
            <a:spLocks noGrp="1"/>
          </p:cNvSpPr>
          <p:nvPr>
            <p:ph type="title"/>
          </p:nvPr>
        </p:nvSpPr>
        <p:spPr>
          <a:xfrm>
            <a:off x="838200" y="884583"/>
            <a:ext cx="10515600" cy="941042"/>
          </a:xfrm>
        </p:spPr>
        <p:txBody>
          <a:bodyPr/>
          <a:lstStyle/>
          <a:p>
            <a:pPr algn="ctr"/>
            <a:br>
              <a:rPr lang="en-ZA" sz="2400" dirty="0"/>
            </a:br>
            <a:r>
              <a:rPr lang="en-ZA" sz="2800" b="1" dirty="0"/>
              <a:t>Achieving Sustainable Land Management and Land Degradation Neutrality</a:t>
            </a:r>
            <a:br>
              <a:rPr lang="en-ZA" sz="2800" b="1" dirty="0"/>
            </a:br>
            <a:endParaRPr lang="en-ZA" sz="2800" b="1" dirty="0"/>
          </a:p>
        </p:txBody>
      </p:sp>
      <p:sp>
        <p:nvSpPr>
          <p:cNvPr id="3" name="Content Placeholder 2">
            <a:extLst>
              <a:ext uri="{FF2B5EF4-FFF2-40B4-BE49-F238E27FC236}">
                <a16:creationId xmlns:a16="http://schemas.microsoft.com/office/drawing/2014/main" id="{84BBE6CF-858B-2A04-D4A8-BBCCEC03292E}"/>
              </a:ext>
            </a:extLst>
          </p:cNvPr>
          <p:cNvSpPr>
            <a:spLocks noGrp="1"/>
          </p:cNvSpPr>
          <p:nvPr>
            <p:ph idx="1"/>
          </p:nvPr>
        </p:nvSpPr>
        <p:spPr/>
        <p:txBody>
          <a:bodyPr/>
          <a:lstStyle/>
          <a:p>
            <a:pPr>
              <a:buFont typeface="Wingdings" panose="05000000000000000000" pitchFamily="2" charset="2"/>
              <a:buChar char="v"/>
            </a:pPr>
            <a:r>
              <a:rPr lang="en-GB" sz="2400" dirty="0"/>
              <a:t>Land is the most important single productive asset available to the majority of </a:t>
            </a:r>
            <a:r>
              <a:rPr lang="en-GB" sz="2400" dirty="0" err="1"/>
              <a:t>EmaSwati</a:t>
            </a:r>
            <a:r>
              <a:rPr lang="en-GB" sz="2400" dirty="0"/>
              <a:t>  for use to support their livelihoods.</a:t>
            </a:r>
          </a:p>
          <a:p>
            <a:pPr>
              <a:buFont typeface="Wingdings" panose="05000000000000000000" pitchFamily="2" charset="2"/>
              <a:buChar char="v"/>
            </a:pPr>
            <a:endParaRPr lang="en-GB" sz="2400" dirty="0"/>
          </a:p>
          <a:p>
            <a:pPr>
              <a:buFont typeface="Wingdings" panose="05000000000000000000" pitchFamily="2" charset="2"/>
              <a:buChar char="v"/>
            </a:pPr>
            <a:r>
              <a:rPr lang="en-GB" sz="2400" dirty="0"/>
              <a:t>It is the country’s greatest asset that needs to be conserved for the development of Eswatini, whose economy is agricultural based. Being a limited resource attracts competition between different land uses with dire consequences at times.</a:t>
            </a:r>
          </a:p>
          <a:p>
            <a:pPr>
              <a:buFont typeface="Wingdings" panose="05000000000000000000" pitchFamily="2" charset="2"/>
              <a:buChar char="v"/>
            </a:pPr>
            <a:endParaRPr lang="en-ZA" sz="2400" dirty="0"/>
          </a:p>
          <a:p>
            <a:pPr>
              <a:buFont typeface="Wingdings" panose="05000000000000000000" pitchFamily="2" charset="2"/>
              <a:buChar char="v"/>
            </a:pPr>
            <a:r>
              <a:rPr lang="en-GB" sz="2400" dirty="0"/>
              <a:t>By subscribing to the LDN Concept, Eswatini boldly commits to be a land degradation neutral country by 2030. </a:t>
            </a:r>
            <a:endParaRPr lang="en-ZA" sz="2400" dirty="0"/>
          </a:p>
        </p:txBody>
      </p:sp>
      <p:sp>
        <p:nvSpPr>
          <p:cNvPr id="4" name="Date Placeholder 3">
            <a:extLst>
              <a:ext uri="{FF2B5EF4-FFF2-40B4-BE49-F238E27FC236}">
                <a16:creationId xmlns:a16="http://schemas.microsoft.com/office/drawing/2014/main" id="{3FBADE33-06B3-2AC4-8955-860850B8B526}"/>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F9D93CC-A5EB-4CEF-8E35-D1612E5C317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8EA938-63EB-E18E-2404-82AA4DEF4B4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a:extLst>
              <a:ext uri="{FF2B5EF4-FFF2-40B4-BE49-F238E27FC236}">
                <a16:creationId xmlns:a16="http://schemas.microsoft.com/office/drawing/2014/main" id="{AF1B59B3-1D70-0B70-B892-F963D1B57499}"/>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594B7D-8E34-4916-8874-7939CA25FE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57070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C6FF67B-39EE-453E-9FA1-5394E1C7C96C}"/>
              </a:ext>
            </a:extLst>
          </p:cNvPr>
          <p:cNvSpPr txBox="1">
            <a:spLocks/>
          </p:cNvSpPr>
          <p:nvPr/>
        </p:nvSpPr>
        <p:spPr>
          <a:xfrm>
            <a:off x="3737073" y="2309568"/>
            <a:ext cx="5011001" cy="13271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lnSpc>
                <a:spcPct val="115000"/>
              </a:lnSpc>
              <a:spcBef>
                <a:spcPts val="0"/>
              </a:spcBef>
              <a:spcAft>
                <a:spcPts val="0"/>
              </a:spcAft>
            </a:pPr>
            <a:r>
              <a:rPr lang="en-CA" b="1" dirty="0">
                <a:ea typeface="Times New Roman" panose="02020603050405020304" pitchFamily="18" charset="0"/>
              </a:rPr>
              <a:t>THANK YOU</a:t>
            </a:r>
            <a:endParaRPr lang="en-US"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27682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CBCCF-3134-A748-E30B-38BE0798B79E}"/>
              </a:ext>
            </a:extLst>
          </p:cNvPr>
          <p:cNvSpPr>
            <a:spLocks noGrp="1"/>
          </p:cNvSpPr>
          <p:nvPr>
            <p:ph type="title"/>
          </p:nvPr>
        </p:nvSpPr>
        <p:spPr/>
        <p:txBody>
          <a:bodyPr/>
          <a:lstStyle/>
          <a:p>
            <a:pPr algn="ctr"/>
            <a:r>
              <a:rPr lang="en-ZA" sz="3600" b="1" dirty="0"/>
              <a:t>LDN Targets for Eswatini </a:t>
            </a:r>
          </a:p>
        </p:txBody>
      </p:sp>
      <p:sp>
        <p:nvSpPr>
          <p:cNvPr id="3" name="Content Placeholder 2">
            <a:extLst>
              <a:ext uri="{FF2B5EF4-FFF2-40B4-BE49-F238E27FC236}">
                <a16:creationId xmlns:a16="http://schemas.microsoft.com/office/drawing/2014/main" id="{13B7B27D-5DFC-7F43-F0DA-65F2C3F23007}"/>
              </a:ext>
            </a:extLst>
          </p:cNvPr>
          <p:cNvSpPr>
            <a:spLocks noGrp="1"/>
          </p:cNvSpPr>
          <p:nvPr>
            <p:ph idx="1"/>
          </p:nvPr>
        </p:nvSpPr>
        <p:spPr/>
        <p:txBody>
          <a:bodyPr/>
          <a:lstStyle/>
          <a:p>
            <a:pPr>
              <a:buFont typeface="Wingdings" panose="05000000000000000000" pitchFamily="2" charset="2"/>
              <a:buChar char="v"/>
            </a:pPr>
            <a:r>
              <a:rPr lang="en-GB" dirty="0"/>
              <a:t>Increase forest cover through Afforestation/Agroforestry in existing forests; areas of shrubs/grassland; wetlands; croplands by 465,290 Ha </a:t>
            </a:r>
          </a:p>
          <a:p>
            <a:pPr>
              <a:buFont typeface="Wingdings" panose="05000000000000000000" pitchFamily="2" charset="2"/>
              <a:buChar char="v"/>
            </a:pPr>
            <a:r>
              <a:rPr lang="en-GB" dirty="0"/>
              <a:t> Increase by 10% net land productivity in all land cover categories</a:t>
            </a:r>
          </a:p>
          <a:p>
            <a:pPr>
              <a:buFont typeface="Wingdings" panose="05000000000000000000" pitchFamily="2" charset="2"/>
              <a:buChar char="v"/>
            </a:pPr>
            <a:r>
              <a:rPr lang="en-GB" dirty="0"/>
              <a:t>through SLM practices  Improve by 50% productivity and SOC stocks in cropland and grasslands by 2030 </a:t>
            </a:r>
          </a:p>
          <a:p>
            <a:pPr>
              <a:buFont typeface="Wingdings" panose="05000000000000000000" pitchFamily="2" charset="2"/>
              <a:buChar char="v"/>
            </a:pPr>
            <a:r>
              <a:rPr lang="en-GB" dirty="0"/>
              <a:t>Rehabilitate 115,000 Ha of degraded and abandoned land for crop production by 2030 </a:t>
            </a:r>
          </a:p>
          <a:p>
            <a:pPr>
              <a:buFont typeface="Wingdings" panose="05000000000000000000" pitchFamily="2" charset="2"/>
              <a:buChar char="v"/>
            </a:pPr>
            <a:r>
              <a:rPr lang="en-GB" dirty="0"/>
              <a:t>Various operational frameworks therefore, have objectives and strategies that are relevant to Sustainable Land Management (SLM) or LDN. </a:t>
            </a:r>
            <a:endParaRPr lang="en-ZA" dirty="0"/>
          </a:p>
          <a:p>
            <a:pPr>
              <a:buFont typeface="Wingdings" panose="05000000000000000000" pitchFamily="2" charset="2"/>
              <a:buChar char="v"/>
            </a:pPr>
            <a:endParaRPr lang="en-GB" dirty="0"/>
          </a:p>
          <a:p>
            <a:pPr>
              <a:buFont typeface="Wingdings" panose="05000000000000000000" pitchFamily="2" charset="2"/>
              <a:buChar char="v"/>
            </a:pPr>
            <a:endParaRPr lang="en-GB" dirty="0"/>
          </a:p>
        </p:txBody>
      </p:sp>
      <p:sp>
        <p:nvSpPr>
          <p:cNvPr id="4" name="Date Placeholder 3">
            <a:extLst>
              <a:ext uri="{FF2B5EF4-FFF2-40B4-BE49-F238E27FC236}">
                <a16:creationId xmlns:a16="http://schemas.microsoft.com/office/drawing/2014/main" id="{B45D855E-6127-4FC3-EAEF-EB3140F58259}"/>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F9D93CC-A5EB-4CEF-8E35-D1612E5C317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18CD0A-1EDD-7DE0-F325-BACB2AF6988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a:extLst>
              <a:ext uri="{FF2B5EF4-FFF2-40B4-BE49-F238E27FC236}">
                <a16:creationId xmlns:a16="http://schemas.microsoft.com/office/drawing/2014/main" id="{CB74E9E0-AD2F-24BC-CA2F-C143E5427A0C}"/>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594B7D-8E34-4916-8874-7939CA25FE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44743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A6E6D-34D2-1EF1-7781-9C5733B1286D}"/>
              </a:ext>
            </a:extLst>
          </p:cNvPr>
          <p:cNvSpPr>
            <a:spLocks noGrp="1"/>
          </p:cNvSpPr>
          <p:nvPr>
            <p:ph type="title"/>
          </p:nvPr>
        </p:nvSpPr>
        <p:spPr>
          <a:xfrm>
            <a:off x="838200" y="1023730"/>
            <a:ext cx="10515600" cy="666958"/>
          </a:xfrm>
        </p:spPr>
        <p:txBody>
          <a:bodyPr/>
          <a:lstStyle/>
          <a:p>
            <a:r>
              <a:rPr lang="en-ZA" sz="2800" b="1" dirty="0"/>
              <a:t>Willingness of communities to learn and work to achieve Sustainable Land Management as well as willingness to adopt and use relevant VGGT</a:t>
            </a:r>
          </a:p>
        </p:txBody>
      </p:sp>
      <p:sp>
        <p:nvSpPr>
          <p:cNvPr id="4" name="Date Placeholder 3">
            <a:extLst>
              <a:ext uri="{FF2B5EF4-FFF2-40B4-BE49-F238E27FC236}">
                <a16:creationId xmlns:a16="http://schemas.microsoft.com/office/drawing/2014/main" id="{F1BF324F-34BB-BD72-EA16-80C69A1756F2}"/>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F9D93CC-A5EB-4CEF-8E35-D1612E5C317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8966C44-653E-7DDD-9A87-96C5E041B06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a:extLst>
              <a:ext uri="{FF2B5EF4-FFF2-40B4-BE49-F238E27FC236}">
                <a16:creationId xmlns:a16="http://schemas.microsoft.com/office/drawing/2014/main" id="{78E2C4E7-BF03-47BD-1B8B-0C72EA9202DD}"/>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594B7D-8E34-4916-8874-7939CA25FE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7" name="Picture 2">
            <a:extLst>
              <a:ext uri="{FF2B5EF4-FFF2-40B4-BE49-F238E27FC236}">
                <a16:creationId xmlns:a16="http://schemas.microsoft.com/office/drawing/2014/main" id="{392453A7-9700-DACB-4A9F-B61E68F9B07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79104" y="1690688"/>
            <a:ext cx="7623313"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959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4872133-2439-8025-10CD-F62F4C53589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5574" y="1232452"/>
            <a:ext cx="7742583" cy="4964390"/>
          </a:xfrm>
        </p:spPr>
      </p:pic>
      <p:sp>
        <p:nvSpPr>
          <p:cNvPr id="4" name="Date Placeholder 3">
            <a:extLst>
              <a:ext uri="{FF2B5EF4-FFF2-40B4-BE49-F238E27FC236}">
                <a16:creationId xmlns:a16="http://schemas.microsoft.com/office/drawing/2014/main" id="{9280D30E-CA99-F010-A00F-3A56EB5A6C3C}"/>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F9D93CC-A5EB-4CEF-8E35-D1612E5C317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6F796C0-B7CF-182F-7853-D632BDB8F72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a:extLst>
              <a:ext uri="{FF2B5EF4-FFF2-40B4-BE49-F238E27FC236}">
                <a16:creationId xmlns:a16="http://schemas.microsoft.com/office/drawing/2014/main" id="{3CB4A58C-FC80-5326-C60C-7796CD449113}"/>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594B7D-8E34-4916-8874-7939CA25FE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06348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4147E-B454-C426-1E27-ED9AFF29279C}"/>
              </a:ext>
            </a:extLst>
          </p:cNvPr>
          <p:cNvSpPr>
            <a:spLocks noGrp="1"/>
          </p:cNvSpPr>
          <p:nvPr>
            <p:ph type="title"/>
          </p:nvPr>
        </p:nvSpPr>
        <p:spPr>
          <a:xfrm>
            <a:off x="838200" y="1093303"/>
            <a:ext cx="10515600" cy="732321"/>
          </a:xfrm>
        </p:spPr>
        <p:txBody>
          <a:bodyPr/>
          <a:lstStyle/>
          <a:p>
            <a:pPr algn="ctr"/>
            <a:r>
              <a:rPr lang="en-ZA" sz="2400" b="1" dirty="0"/>
              <a:t>Political Will by both Traditional Authorities and the Government of Eswatini to Achieve  Sustainable Land Management</a:t>
            </a:r>
          </a:p>
        </p:txBody>
      </p:sp>
      <p:sp>
        <p:nvSpPr>
          <p:cNvPr id="4" name="Date Placeholder 3">
            <a:extLst>
              <a:ext uri="{FF2B5EF4-FFF2-40B4-BE49-F238E27FC236}">
                <a16:creationId xmlns:a16="http://schemas.microsoft.com/office/drawing/2014/main" id="{1ED7E654-0FE1-CCB1-6412-E964F577C92A}"/>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F9D93CC-A5EB-4CEF-8E35-D1612E5C317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9390FC6-5DC0-1734-C263-AEF5F29203F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Land and Water Inventory - Water Resources</a:t>
            </a:r>
          </a:p>
        </p:txBody>
      </p:sp>
      <p:sp>
        <p:nvSpPr>
          <p:cNvPr id="6" name="Slide Number Placeholder 5">
            <a:extLst>
              <a:ext uri="{FF2B5EF4-FFF2-40B4-BE49-F238E27FC236}">
                <a16:creationId xmlns:a16="http://schemas.microsoft.com/office/drawing/2014/main" id="{0C6EDEE9-D4CC-A440-A5EB-256DBFCCBE75}"/>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1594B7D-8E34-4916-8874-7939CA25FE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7" name="Content Placeholder 2">
            <a:extLst>
              <a:ext uri="{FF2B5EF4-FFF2-40B4-BE49-F238E27FC236}">
                <a16:creationId xmlns:a16="http://schemas.microsoft.com/office/drawing/2014/main" id="{B2E3A62F-10FA-B832-64A7-92AACA2564A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10826" b="10826"/>
          <a:stretch>
            <a:fillRect/>
          </a:stretch>
        </p:blipFill>
        <p:spPr>
          <a:xfrm>
            <a:off x="178905" y="1825625"/>
            <a:ext cx="6430618" cy="4351338"/>
          </a:xfrm>
        </p:spPr>
      </p:pic>
      <p:pic>
        <p:nvPicPr>
          <p:cNvPr id="8" name="Content Placeholder 7">
            <a:extLst>
              <a:ext uri="{FF2B5EF4-FFF2-40B4-BE49-F238E27FC236}">
                <a16:creationId xmlns:a16="http://schemas.microsoft.com/office/drawing/2014/main" id="{033B4167-A151-C558-0905-554384F1B3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160454" y="1825624"/>
            <a:ext cx="5031546" cy="3965576"/>
          </a:xfrm>
          <a:prstGeom prst="rect">
            <a:avLst/>
          </a:prstGeom>
        </p:spPr>
      </p:pic>
    </p:spTree>
    <p:extLst>
      <p:ext uri="{BB962C8B-B14F-4D97-AF65-F5344CB8AC3E}">
        <p14:creationId xmlns:p14="http://schemas.microsoft.com/office/powerpoint/2010/main" val="2021519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txBox="1">
            <a:spLocks noChangeArrowheads="1"/>
          </p:cNvSpPr>
          <p:nvPr/>
        </p:nvSpPr>
        <p:spPr bwMode="auto">
          <a:xfrm>
            <a:off x="517525" y="1716088"/>
            <a:ext cx="10836275" cy="3952875"/>
          </a:xfrm>
          <a:prstGeom prst="rect">
            <a:avLst/>
          </a:prstGeom>
          <a:noFill/>
          <a:ln>
            <a:noFill/>
          </a:ln>
        </p:spPr>
        <p:txBody>
          <a:bodyPr/>
          <a:lstStyle>
            <a:lvl1pPr marL="514350" indent="-514350"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14350" marR="0" lvl="0" indent="-514350" algn="l" defTabSz="6858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altLang="en-US" sz="40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mn-ea"/>
              <a:cs typeface="+mn-cs"/>
            </a:endParaRPr>
          </a:p>
        </p:txBody>
      </p:sp>
      <p:sp>
        <p:nvSpPr>
          <p:cNvPr id="16387" name="Title 1"/>
          <p:cNvSpPr txBox="1">
            <a:spLocks noChangeArrowheads="1"/>
          </p:cNvSpPr>
          <p:nvPr/>
        </p:nvSpPr>
        <p:spPr bwMode="auto">
          <a:xfrm>
            <a:off x="2092325" y="388938"/>
            <a:ext cx="8210550" cy="674687"/>
          </a:xfrm>
          <a:prstGeom prst="rect">
            <a:avLst/>
          </a:prstGeom>
          <a:solidFill>
            <a:schemeClr val="accent1">
              <a:lumMod val="5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en-US" altLang="en-US" sz="2400" b="1" dirty="0">
                <a:solidFill>
                  <a:prstClr val="white"/>
                </a:solidFill>
                <a:latin typeface="Calibri Light" panose="020F0302020204030204" pitchFamily="34" charset="0"/>
              </a:rPr>
              <a:t>Project Achievements </a:t>
            </a:r>
          </a:p>
          <a:p>
            <a:pPr marL="0" marR="0" lvl="0" indent="0" algn="ctr"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en-US" altLang="en-US" sz="2400" b="1" dirty="0">
                <a:solidFill>
                  <a:prstClr val="white"/>
                </a:solidFill>
                <a:latin typeface="Calibri Light" panose="020F0302020204030204" pitchFamily="34" charset="0"/>
              </a:rPr>
              <a:t>Use of Machinery in severely degraded lands</a:t>
            </a:r>
            <a:endParaRPr kumimoji="0" lang="en-US" altLang="en-US" sz="2400" b="1" i="0" u="none" strike="noStrike" kern="1200" cap="none" spc="0" normalizeH="0" baseline="0" noProof="0" dirty="0">
              <a:ln>
                <a:noFill/>
              </a:ln>
              <a:solidFill>
                <a:prstClr val="white"/>
              </a:solidFill>
              <a:effectLst/>
              <a:uLnTx/>
              <a:uFillTx/>
              <a:latin typeface="Calibri Light" panose="020F0302020204030204" pitchFamily="34" charset="0"/>
            </a:endParaRPr>
          </a:p>
        </p:txBody>
      </p:sp>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2D1E427-A5CE-4744-908B-E8CCB4C97055}"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198" name="Slide Number Placeholder 4"/>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BE2CBB2-BA81-41A7-897C-D8F653D1B6B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574800"/>
            <a:ext cx="4978400" cy="4602163"/>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43600" y="1574799"/>
            <a:ext cx="5410200" cy="4602163"/>
          </a:xfrm>
        </p:spPr>
      </p:pic>
    </p:spTree>
    <p:extLst>
      <p:ext uri="{BB962C8B-B14F-4D97-AF65-F5344CB8AC3E}">
        <p14:creationId xmlns:p14="http://schemas.microsoft.com/office/powerpoint/2010/main" val="3675122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txBox="1">
            <a:spLocks noChangeArrowheads="1"/>
          </p:cNvSpPr>
          <p:nvPr/>
        </p:nvSpPr>
        <p:spPr bwMode="auto">
          <a:xfrm>
            <a:off x="517525" y="1716088"/>
            <a:ext cx="10836275" cy="3952875"/>
          </a:xfrm>
          <a:prstGeom prst="rect">
            <a:avLst/>
          </a:prstGeom>
          <a:noFill/>
          <a:ln>
            <a:noFill/>
          </a:ln>
        </p:spPr>
        <p:txBody>
          <a:bodyPr/>
          <a:lstStyle>
            <a:lvl1pPr marL="514350" indent="-514350"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14350" marR="0" lvl="0" indent="-514350" algn="l" defTabSz="685800" rtl="0" eaLnBrk="1" fontAlgn="auto" latinLnBrk="0" hangingPunct="1">
              <a:lnSpc>
                <a:spcPct val="80000"/>
              </a:lnSpc>
              <a:spcBef>
                <a:spcPts val="1000"/>
              </a:spcBef>
              <a:spcAft>
                <a:spcPts val="0"/>
              </a:spcAft>
              <a:buClrTx/>
              <a:buSzTx/>
              <a:buFont typeface="Arial" panose="020B0604020202020204" pitchFamily="34" charset="0"/>
              <a:buChar char="•"/>
              <a:tabLst/>
              <a:defRPr/>
            </a:pPr>
            <a:endParaRPr kumimoji="0" lang="en-US" altLang="en-US" sz="4000" b="0" i="0" u="none" strike="noStrike" kern="1200" cap="none" spc="0" normalizeH="0" baseline="0" noProof="0" dirty="0">
              <a:ln>
                <a:noFill/>
              </a:ln>
              <a:solidFill>
                <a:prstClr val="white">
                  <a:lumMod val="85000"/>
                </a:prstClr>
              </a:solidFill>
              <a:effectLst/>
              <a:uLnTx/>
              <a:uFillTx/>
              <a:latin typeface="Calibri" panose="020F0502020204030204" pitchFamily="34" charset="0"/>
              <a:ea typeface="+mn-ea"/>
              <a:cs typeface="+mn-cs"/>
            </a:endParaRPr>
          </a:p>
        </p:txBody>
      </p:sp>
      <p:sp>
        <p:nvSpPr>
          <p:cNvPr id="16387" name="Title 1"/>
          <p:cNvSpPr txBox="1">
            <a:spLocks noChangeArrowheads="1"/>
          </p:cNvSpPr>
          <p:nvPr/>
        </p:nvSpPr>
        <p:spPr bwMode="auto">
          <a:xfrm>
            <a:off x="2092325" y="388938"/>
            <a:ext cx="8210550" cy="674687"/>
          </a:xfrm>
          <a:prstGeom prst="rect">
            <a:avLst/>
          </a:prstGeom>
          <a:solidFill>
            <a:schemeClr val="accent1">
              <a:lumMod val="5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lang="en-US" altLang="en-US" sz="2400" b="1" dirty="0" err="1">
                <a:solidFill>
                  <a:prstClr val="white"/>
                </a:solidFill>
                <a:latin typeface="Calibri Light" panose="020F0302020204030204" pitchFamily="34" charset="0"/>
              </a:rPr>
              <a:t>Ndinda</a:t>
            </a:r>
            <a:r>
              <a:rPr lang="en-US" altLang="en-US" sz="2400" b="1" dirty="0">
                <a:solidFill>
                  <a:prstClr val="white"/>
                </a:solidFill>
                <a:latin typeface="Calibri Light" panose="020F0302020204030204" pitchFamily="34" charset="0"/>
              </a:rPr>
              <a:t> gulley - before and after</a:t>
            </a:r>
            <a:endParaRPr kumimoji="0" lang="en-US" altLang="en-US" sz="2400" b="1" i="0" u="none" strike="noStrike" kern="1200" cap="none" spc="0" normalizeH="0" baseline="0" noProof="0" dirty="0">
              <a:ln>
                <a:noFill/>
              </a:ln>
              <a:solidFill>
                <a:prstClr val="white"/>
              </a:solidFill>
              <a:effectLst/>
              <a:uLnTx/>
              <a:uFillTx/>
              <a:latin typeface="Calibri Light" panose="020F0302020204030204" pitchFamily="34" charset="0"/>
            </a:endParaRPr>
          </a:p>
        </p:txBody>
      </p:sp>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2D1E427-A5CE-4744-908B-E8CCB4C97055}"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198" name="Slide Number Placeholder 4"/>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BE2CBB2-BA81-41A7-897C-D8F653D1B6B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751012"/>
            <a:ext cx="5181600" cy="419338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1751012"/>
            <a:ext cx="5181600" cy="4193382"/>
          </a:xfrm>
        </p:spPr>
      </p:pic>
    </p:spTree>
    <p:extLst>
      <p:ext uri="{BB962C8B-B14F-4D97-AF65-F5344CB8AC3E}">
        <p14:creationId xmlns:p14="http://schemas.microsoft.com/office/powerpoint/2010/main" val="1774342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0BE84-EE99-4B5E-A179-A077B1740B6D}"/>
              </a:ext>
            </a:extLst>
          </p:cNvPr>
          <p:cNvSpPr>
            <a:spLocks noGrp="1"/>
          </p:cNvSpPr>
          <p:nvPr>
            <p:ph type="title"/>
          </p:nvPr>
        </p:nvSpPr>
        <p:spPr/>
        <p:txBody>
          <a:bodyPr/>
          <a:lstStyle/>
          <a:p>
            <a:r>
              <a:rPr lang="en-US" dirty="0"/>
              <a:t> </a:t>
            </a:r>
          </a:p>
        </p:txBody>
      </p:sp>
      <p:pic>
        <p:nvPicPr>
          <p:cNvPr id="9" name="Content Placeholder 8" descr="A picture containing valley, nature, canyon&#10;&#10;Description automatically generated">
            <a:extLst>
              <a:ext uri="{FF2B5EF4-FFF2-40B4-BE49-F238E27FC236}">
                <a16:creationId xmlns:a16="http://schemas.microsoft.com/office/drawing/2014/main" id="{708467BD-E44F-4B15-B4FC-54626815247F}"/>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4842" y="1843202"/>
            <a:ext cx="5831264" cy="4373448"/>
          </a:xfrm>
        </p:spPr>
      </p:pic>
      <p:pic>
        <p:nvPicPr>
          <p:cNvPr id="11" name="Content Placeholder 10" descr="A group of people working in a field&#10;&#10;Description automatically generated with medium confidence">
            <a:extLst>
              <a:ext uri="{FF2B5EF4-FFF2-40B4-BE49-F238E27FC236}">
                <a16:creationId xmlns:a16="http://schemas.microsoft.com/office/drawing/2014/main" id="{CEE6503A-DDB8-4DB1-8B96-278CD5784DA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1843203"/>
            <a:ext cx="5507610" cy="4359226"/>
          </a:xfrm>
        </p:spPr>
      </p:pic>
      <p:sp>
        <p:nvSpPr>
          <p:cNvPr id="5" name="Date Placeholder 4">
            <a:extLst>
              <a:ext uri="{FF2B5EF4-FFF2-40B4-BE49-F238E27FC236}">
                <a16:creationId xmlns:a16="http://schemas.microsoft.com/office/drawing/2014/main" id="{404A7187-6AA0-49A7-939D-7A5FA6717BD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1C91EAF-1606-4C96-8554-574831005FD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B29080C-10FD-4805-A71C-2ACF1E53B62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ABF2386-E500-4E80-9618-8B444F8FB244}"/>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12C9BCD-F0D7-4CDD-8978-368101F5488B}"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12" name="Title 1">
            <a:extLst>
              <a:ext uri="{FF2B5EF4-FFF2-40B4-BE49-F238E27FC236}">
                <a16:creationId xmlns:a16="http://schemas.microsoft.com/office/drawing/2014/main" id="{E4BCE667-42EC-4ED7-A8D8-7B8141249260}"/>
              </a:ext>
            </a:extLst>
          </p:cNvPr>
          <p:cNvSpPr txBox="1">
            <a:spLocks noChangeArrowheads="1"/>
          </p:cNvSpPr>
          <p:nvPr/>
        </p:nvSpPr>
        <p:spPr bwMode="auto">
          <a:xfrm>
            <a:off x="2092325" y="388938"/>
            <a:ext cx="8210550" cy="674687"/>
          </a:xfrm>
          <a:prstGeom prst="rect">
            <a:avLst/>
          </a:prstGeom>
          <a:solidFill>
            <a:schemeClr val="accent1">
              <a:lumMod val="50000"/>
            </a:scheme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Calibri Light" panose="020F0302020204030204" pitchFamily="34" charset="0"/>
              </a:rPr>
              <a:t>Use of both machinery and community human resources</a:t>
            </a:r>
          </a:p>
        </p:txBody>
      </p:sp>
    </p:spTree>
    <p:extLst>
      <p:ext uri="{BB962C8B-B14F-4D97-AF65-F5344CB8AC3E}">
        <p14:creationId xmlns:p14="http://schemas.microsoft.com/office/powerpoint/2010/main" val="2235716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3229</TotalTime>
  <Words>589</Words>
  <Application>Microsoft Office PowerPoint</Application>
  <PresentationFormat>Widescreen</PresentationFormat>
  <Paragraphs>97</Paragraphs>
  <Slides>20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Abadi</vt:lpstr>
      <vt:lpstr>Arial</vt:lpstr>
      <vt:lpstr>Calibri</vt:lpstr>
      <vt:lpstr>Calibri Light</vt:lpstr>
      <vt:lpstr>Wingdings</vt:lpstr>
      <vt:lpstr>1_Office Theme</vt:lpstr>
      <vt:lpstr>2_Office Theme</vt:lpstr>
      <vt:lpstr>Best practices on Sustainable Land Management for Achieving Degradation Neutrality  Resilient Food Systems and Knowledge Exchange Learning Workshop </vt:lpstr>
      <vt:lpstr> Achieving Sustainable Land Management and Land Degradation Neutrality </vt:lpstr>
      <vt:lpstr>LDN Targets for Eswatini </vt:lpstr>
      <vt:lpstr>Willingness of communities to learn and work to achieve Sustainable Land Management as well as willingness to adopt and use relevant VGGT</vt:lpstr>
      <vt:lpstr>PowerPoint Presentation</vt:lpstr>
      <vt:lpstr>Political Will by both Traditional Authorities and the Government of Eswatini to Achieve  Sustainable Land Management</vt:lpstr>
      <vt:lpstr>PowerPoint Presentation</vt:lpstr>
      <vt:lpstr>PowerPoint Presentation</vt:lpstr>
      <vt:lpstr> </vt:lpstr>
      <vt:lpstr>Re-use of previously degraded lands</vt:lpstr>
      <vt:lpstr>Honey Production for Forest Resources Conservation and Increase in Household Income </vt:lpstr>
      <vt:lpstr>Wetland Conservation</vt:lpstr>
      <vt:lpstr>Wetland Resources for both economic use value and Global Environment Benefits</vt:lpstr>
      <vt:lpstr>Some of the wetland resources for economic use value</vt:lpstr>
      <vt:lpstr>PowerPoint Presentation</vt:lpstr>
      <vt:lpstr>Existing Dam Spillway rehabilitation for increased downstream production</vt:lpstr>
      <vt:lpstr>Downstream Development</vt:lpstr>
      <vt:lpstr>Key lessons</vt:lpstr>
      <vt:lpstr>Key Lessons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Bongekile Sihlongonyane</dc:creator>
  <cp:lastModifiedBy>Lynn Kota</cp:lastModifiedBy>
  <cp:revision>16</cp:revision>
  <cp:lastPrinted>2021-09-22T14:45:17Z</cp:lastPrinted>
  <dcterms:created xsi:type="dcterms:W3CDTF">2021-07-20T14:03:27Z</dcterms:created>
  <dcterms:modified xsi:type="dcterms:W3CDTF">2022-09-21T06:22:40Z</dcterms:modified>
</cp:coreProperties>
</file>