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7" r:id="rId2"/>
  </p:sldMasterIdLst>
  <p:notesMasterIdLst>
    <p:notesMasterId r:id="rId13"/>
  </p:notesMasterIdLst>
  <p:handoutMasterIdLst>
    <p:handoutMasterId r:id="rId14"/>
  </p:handoutMasterIdLst>
  <p:sldIdLst>
    <p:sldId id="363" r:id="rId3"/>
    <p:sldId id="374" r:id="rId4"/>
    <p:sldId id="367" r:id="rId5"/>
    <p:sldId id="368" r:id="rId6"/>
    <p:sldId id="371" r:id="rId7"/>
    <p:sldId id="297" r:id="rId8"/>
    <p:sldId id="373" r:id="rId9"/>
    <p:sldId id="372" r:id="rId10"/>
    <p:sldId id="365" r:id="rId11"/>
    <p:sldId id="3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07D"/>
    <a:srgbClr val="8FB656"/>
    <a:srgbClr val="A3C373"/>
    <a:srgbClr val="FEBA1B"/>
    <a:srgbClr val="C7D658"/>
    <a:srgbClr val="187483"/>
    <a:srgbClr val="95AC55"/>
    <a:srgbClr val="66BFC9"/>
    <a:srgbClr val="FFD913"/>
    <a:srgbClr val="947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3605"/>
  </p:normalViewPr>
  <p:slideViewPr>
    <p:cSldViewPr snapToGrid="0" snapToObjects="1">
      <p:cViewPr varScale="1">
        <p:scale>
          <a:sx n="68" d="100"/>
          <a:sy n="68" d="100"/>
        </p:scale>
        <p:origin x="1392" y="72"/>
      </p:cViewPr>
      <p:guideLst/>
    </p:cSldViewPr>
  </p:slideViewPr>
  <p:notesTextViewPr>
    <p:cViewPr>
      <p:scale>
        <a:sx n="225" d="100"/>
        <a:sy n="225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28E17E-B513-5241-85F4-ECF91644F3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69F78-9A06-9D49-8ED3-1C20A7473D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EF2A3-1FE0-884F-952B-BF21381F3F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8B680-4137-0743-A28C-89ACC238C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A38B2-AFD9-3B46-8F56-D47E52356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D7C0-8AD2-3941-B32F-2A7D2302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6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01E76-2951-CE4E-BB06-AC3A3CCBA3B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70848-7611-CD41-AE0C-10303D265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0848-7611-CD41-AE0C-10303D265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8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3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33028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B61C-4497-E146-9394-F1F4FE362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051" y="1593669"/>
            <a:ext cx="3090863" cy="48880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E5846D-29B9-2043-A66A-E25FEDAF7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19564" y="1759132"/>
            <a:ext cx="3787820" cy="47268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4119563" y="159366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FD9643B-1B5F-6B4F-BE22-540EFF710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0574" y="1606733"/>
            <a:ext cx="3788249" cy="4724494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33028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E5846D-29B9-2043-A66A-E25FEDAF7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3505" y="1772195"/>
            <a:ext cx="7515087" cy="47268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5755953" y="1606732"/>
            <a:ext cx="207263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FD9643B-1B5F-6B4F-BE22-540EFF710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0574" y="1606733"/>
            <a:ext cx="3788249" cy="47224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AB468-E3B7-AA42-A0FF-5E441A958552}"/>
              </a:ext>
            </a:extLst>
          </p:cNvPr>
          <p:cNvSpPr/>
          <p:nvPr userDrawn="1"/>
        </p:nvSpPr>
        <p:spPr>
          <a:xfrm>
            <a:off x="8020574" y="6329182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7E2F1-C021-984F-999E-3F4143CE7B7F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5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501D8-268F-3041-A4AA-D194BBEB73AC}"/>
              </a:ext>
            </a:extLst>
          </p:cNvPr>
          <p:cNvSpPr/>
          <p:nvPr userDrawn="1"/>
        </p:nvSpPr>
        <p:spPr>
          <a:xfrm>
            <a:off x="5792059" y="1841679"/>
            <a:ext cx="6399941" cy="180304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5799909" y="182918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8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616" y="524161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0" y="154230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7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616" y="524161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0" y="154230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056DE4-DF38-D641-B22C-A56CF6BDCACB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5799909" y="182918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4958AA-16D2-2B4E-A183-919FB10820F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4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0356B2-8572-DB44-907F-C4481D3C31B3}"/>
              </a:ext>
            </a:extLst>
          </p:cNvPr>
          <p:cNvSpPr/>
          <p:nvPr userDrawn="1"/>
        </p:nvSpPr>
        <p:spPr>
          <a:xfrm>
            <a:off x="534838" y="172528"/>
            <a:ext cx="7643004" cy="6685472"/>
          </a:xfrm>
          <a:prstGeom prst="rect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15" y="826210"/>
            <a:ext cx="3579715" cy="709292"/>
          </a:xfrm>
        </p:spPr>
        <p:txBody>
          <a:bodyPr anchor="t"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804" y="826210"/>
            <a:ext cx="7132155" cy="5384808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0715" y="1818639"/>
            <a:ext cx="3579715" cy="4392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4899804" y="6419461"/>
            <a:ext cx="5027967" cy="18402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0" y="391886"/>
            <a:ext cx="2958285" cy="17745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EBFAD5-5427-CC41-A031-92A4B394C18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05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363E4E-7212-0C4B-85D7-7F913B5725EC}"/>
              </a:ext>
            </a:extLst>
          </p:cNvPr>
          <p:cNvSpPr/>
          <p:nvPr userDrawn="1"/>
        </p:nvSpPr>
        <p:spPr>
          <a:xfrm>
            <a:off x="6400800" y="0"/>
            <a:ext cx="57912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6" y="574131"/>
            <a:ext cx="5450334" cy="547304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4544" y="574131"/>
            <a:ext cx="5120640" cy="5791835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552756"/>
            <a:ext cx="5450334" cy="48132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BEB47-66BB-5B40-8714-FFAC3F887CA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61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3005010" y="0"/>
            <a:ext cx="9186990" cy="18288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79909-861A-BB42-A22C-926302DECD17}"/>
              </a:ext>
            </a:extLst>
          </p:cNvPr>
          <p:cNvSpPr/>
          <p:nvPr userDrawn="1"/>
        </p:nvSpPr>
        <p:spPr>
          <a:xfrm>
            <a:off x="-1" y="0"/>
            <a:ext cx="3005011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5" y="300478"/>
            <a:ext cx="2401140" cy="956821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5" y="1552756"/>
            <a:ext cx="2401140" cy="50309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2CC6D-93C2-9946-AC4F-0BE75E6B5FD8}"/>
              </a:ext>
            </a:extLst>
          </p:cNvPr>
          <p:cNvSpPr/>
          <p:nvPr userDrawn="1"/>
        </p:nvSpPr>
        <p:spPr>
          <a:xfrm>
            <a:off x="10930599" y="258274"/>
            <a:ext cx="1097539" cy="52023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6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0243B-297C-6B49-0CA7-0DB64B5AD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1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5514536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5" y="438746"/>
            <a:ext cx="5144341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5144340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2C1D8-42FF-2844-BB8E-0DEECA5491A3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4928462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4558266" cy="1106291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4558266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7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3387417" cy="1106291"/>
          </a:xfrm>
        </p:spPr>
        <p:txBody>
          <a:bodyPr anchor="t">
            <a:noAutofit/>
          </a:bodyPr>
          <a:lstStyle>
            <a:lvl1pPr>
              <a:defRPr sz="2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9688" y="438746"/>
            <a:ext cx="2915568" cy="54447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254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E8E4AF-D05E-284B-87D4-9FBE21897736}"/>
              </a:ext>
            </a:extLst>
          </p:cNvPr>
          <p:cNvSpPr/>
          <p:nvPr userDrawn="1"/>
        </p:nvSpPr>
        <p:spPr>
          <a:xfrm>
            <a:off x="0" y="0"/>
            <a:ext cx="8091487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7345054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1683" y="1441376"/>
            <a:ext cx="3268355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F714DF1-1381-B141-8F47-0CB9C9580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9258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F1C3A1-126D-7849-AE4A-576EB0F55366}"/>
              </a:ext>
            </a:extLst>
          </p:cNvPr>
          <p:cNvSpPr txBox="1">
            <a:spLocks/>
          </p:cNvSpPr>
          <p:nvPr userDrawn="1"/>
        </p:nvSpPr>
        <p:spPr>
          <a:xfrm>
            <a:off x="8461683" y="438745"/>
            <a:ext cx="3268355" cy="1106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64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E8E4AF-D05E-284B-87D4-9FBE218977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8747"/>
            <a:ext cx="5172075" cy="1002630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088" y="1709643"/>
            <a:ext cx="5172075" cy="8155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1" y="1441376"/>
            <a:ext cx="4529138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F1C3A1-126D-7849-AE4A-576EB0F55366}"/>
              </a:ext>
            </a:extLst>
          </p:cNvPr>
          <p:cNvSpPr txBox="1">
            <a:spLocks/>
          </p:cNvSpPr>
          <p:nvPr userDrawn="1"/>
        </p:nvSpPr>
        <p:spPr>
          <a:xfrm>
            <a:off x="7200901" y="438745"/>
            <a:ext cx="4529137" cy="748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722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0F0D87-BE47-8144-9057-AE6834DB2C82}"/>
              </a:ext>
            </a:extLst>
          </p:cNvPr>
          <p:cNvSpPr/>
          <p:nvPr userDrawn="1"/>
        </p:nvSpPr>
        <p:spPr>
          <a:xfrm>
            <a:off x="542725" y="2364632"/>
            <a:ext cx="5450334" cy="4060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28" y="594809"/>
            <a:ext cx="5154505" cy="1137738"/>
          </a:xfrm>
        </p:spPr>
        <p:txBody>
          <a:bodyPr anchor="t">
            <a:noAutofit/>
          </a:bodyPr>
          <a:lstStyle>
            <a:lvl1pPr>
              <a:defRPr sz="4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4544" y="574131"/>
            <a:ext cx="5120640" cy="2675363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885" y="2843221"/>
            <a:ext cx="4859585" cy="32206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2F129-8BDC-334A-B1CB-1EF371B77ABE}"/>
              </a:ext>
            </a:extLst>
          </p:cNvPr>
          <p:cNvSpPr/>
          <p:nvPr userDrawn="1"/>
        </p:nvSpPr>
        <p:spPr>
          <a:xfrm>
            <a:off x="552028" y="2336801"/>
            <a:ext cx="5441031" cy="1524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CEB08E-206B-8240-B83A-0474956BE871}"/>
              </a:ext>
            </a:extLst>
          </p:cNvPr>
          <p:cNvSpPr/>
          <p:nvPr userDrawn="1"/>
        </p:nvSpPr>
        <p:spPr>
          <a:xfrm>
            <a:off x="6630704" y="3504013"/>
            <a:ext cx="5561296" cy="335398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BECE62D-3AC0-FA4A-8225-4792C7558E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1180" y="3955871"/>
            <a:ext cx="4764003" cy="20416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5BA19-F8B2-774E-BFB6-3A626FB88939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04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86E8D-5574-FE44-938D-CA89848FB2AB}"/>
              </a:ext>
            </a:extLst>
          </p:cNvPr>
          <p:cNvSpPr/>
          <p:nvPr userDrawn="1"/>
        </p:nvSpPr>
        <p:spPr>
          <a:xfrm>
            <a:off x="0" y="-456420"/>
            <a:ext cx="12192000" cy="161314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12A9-243D-D94C-ADBD-98169AEFD03F}"/>
              </a:ext>
            </a:extLst>
          </p:cNvPr>
          <p:cNvSpPr/>
          <p:nvPr userDrawn="1"/>
        </p:nvSpPr>
        <p:spPr>
          <a:xfrm>
            <a:off x="1" y="4554747"/>
            <a:ext cx="12192000" cy="2303253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5" y="3260785"/>
            <a:ext cx="5450334" cy="310518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934A903-6850-884A-9627-9E70BCBACC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170" y="3260785"/>
            <a:ext cx="5450334" cy="310518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43122E-F9BB-0E49-984A-FAB024CDC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71742-90F7-1246-A279-94252EFC169D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97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86E8D-5574-FE44-938D-CA89848FB2AB}"/>
              </a:ext>
            </a:extLst>
          </p:cNvPr>
          <p:cNvSpPr/>
          <p:nvPr userDrawn="1"/>
        </p:nvSpPr>
        <p:spPr>
          <a:xfrm>
            <a:off x="0" y="-456420"/>
            <a:ext cx="12192000" cy="161314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12A9-243D-D94C-ADBD-98169AEFD03F}"/>
              </a:ext>
            </a:extLst>
          </p:cNvPr>
          <p:cNvSpPr/>
          <p:nvPr userDrawn="1"/>
        </p:nvSpPr>
        <p:spPr>
          <a:xfrm>
            <a:off x="1" y="3179363"/>
            <a:ext cx="6124754" cy="367863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5" y="3451147"/>
            <a:ext cx="5271479" cy="2914820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6568751" y="-131621"/>
            <a:ext cx="562324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43122E-F9BB-0E49-984A-FAB024CDC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5014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E8FE5-8E0A-A24F-A7F3-503D02BABB28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76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8BEE8-A308-964A-8A1B-7CDE38476D0F}"/>
              </a:ext>
            </a:extLst>
          </p:cNvPr>
          <p:cNvSpPr/>
          <p:nvPr userDrawn="1"/>
        </p:nvSpPr>
        <p:spPr>
          <a:xfrm>
            <a:off x="5915608" y="0"/>
            <a:ext cx="4385388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66362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58F8A-C327-5141-8FC1-CAFDDDD86CA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2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B08523-1922-1E40-80AA-A77508A76C56}"/>
              </a:ext>
            </a:extLst>
          </p:cNvPr>
          <p:cNvSpPr/>
          <p:nvPr userDrawn="1"/>
        </p:nvSpPr>
        <p:spPr>
          <a:xfrm>
            <a:off x="5915608" y="0"/>
            <a:ext cx="4385388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66362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FEBA1B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59C6E-54ED-7C46-AFD9-7C79576AC75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0243B-297C-6B49-0CA7-0DB64B5AD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4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86" y="672913"/>
            <a:ext cx="4259065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6" y="2551300"/>
            <a:ext cx="4259066" cy="35907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234415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6845" y="656467"/>
            <a:ext cx="5902769" cy="5053868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3372" y="3270126"/>
            <a:ext cx="2871884" cy="2871883"/>
          </a:xfrm>
          <a:prstGeom prst="ellipse">
            <a:avLst/>
          </a:prstGeom>
          <a:solidFill>
            <a:srgbClr val="FEBA1B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6E513-D189-FD4F-886E-1BD32CE40434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1DFFB-D36A-1449-85B2-8118F001334A}"/>
              </a:ext>
            </a:extLst>
          </p:cNvPr>
          <p:cNvSpPr/>
          <p:nvPr userDrawn="1"/>
        </p:nvSpPr>
        <p:spPr>
          <a:xfrm>
            <a:off x="5466845" y="5997474"/>
            <a:ext cx="3807784" cy="144536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86" y="656467"/>
            <a:ext cx="4259065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6" y="2567746"/>
            <a:ext cx="4259066" cy="3574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234415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6845" y="656467"/>
            <a:ext cx="5902769" cy="5109851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8727" y="3238946"/>
            <a:ext cx="2946529" cy="2946528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1A411-3E56-8146-B570-63C574B20DA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06384-1C7A-E446-80DD-A4FA276174E1}"/>
              </a:ext>
            </a:extLst>
          </p:cNvPr>
          <p:cNvSpPr/>
          <p:nvPr userDrawn="1"/>
        </p:nvSpPr>
        <p:spPr>
          <a:xfrm>
            <a:off x="5466845" y="5997474"/>
            <a:ext cx="3807784" cy="144536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5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B9007A-D5C0-FF45-9A4A-574181D0C827}"/>
              </a:ext>
            </a:extLst>
          </p:cNvPr>
          <p:cNvSpPr/>
          <p:nvPr userDrawn="1"/>
        </p:nvSpPr>
        <p:spPr>
          <a:xfrm>
            <a:off x="5865962" y="0"/>
            <a:ext cx="6326038" cy="6858000"/>
          </a:xfrm>
          <a:prstGeom prst="rect">
            <a:avLst/>
          </a:prstGeom>
          <a:solidFill>
            <a:srgbClr val="FEBA1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36" y="420004"/>
            <a:ext cx="4393082" cy="1410080"/>
          </a:xfrm>
        </p:spPr>
        <p:txBody>
          <a:bodyPr anchor="t">
            <a:noAutofit/>
          </a:bodyPr>
          <a:lstStyle>
            <a:lvl1pPr algn="l"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5" y="2477293"/>
            <a:ext cx="4416833" cy="40843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541336" y="2070957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7599" y="257584"/>
            <a:ext cx="5520267" cy="2731277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0EB397D-5109-8E40-8354-1274BB6863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7599" y="3367055"/>
            <a:ext cx="5520267" cy="2574775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C4B8E1-FE82-884B-8D4E-2F0059BE62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8021" y="4509450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ABCD4-A6CD-3B4F-B48C-8BAB4FD2F52D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2708" y="1474613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06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9417" y="2756339"/>
            <a:ext cx="6115796" cy="1434387"/>
          </a:xfrm>
        </p:spPr>
        <p:txBody>
          <a:bodyPr anchor="b">
            <a:noAutofit/>
          </a:bodyPr>
          <a:lstStyle>
            <a:lvl1pPr algn="r">
              <a:defRPr sz="5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375" y="1398283"/>
            <a:ext cx="4152574" cy="434636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D607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8975" y="415634"/>
            <a:ext cx="5226050" cy="611579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6A76C-0102-2A47-B31B-86340A7FD9D0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6627055" y="842697"/>
            <a:ext cx="2072639" cy="1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F0FB6-E8E4-5B4C-BB58-E037BDA0D723}"/>
              </a:ext>
            </a:extLst>
          </p:cNvPr>
          <p:cNvSpPr/>
          <p:nvPr userDrawn="1"/>
        </p:nvSpPr>
        <p:spPr>
          <a:xfrm>
            <a:off x="6627055" y="6184214"/>
            <a:ext cx="3263394" cy="179264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4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00387" y="2764597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55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375" y="1140031"/>
            <a:ext cx="4152574" cy="460292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6627055" y="84948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9746" y="415634"/>
            <a:ext cx="5226050" cy="611579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96F12-9A26-6945-9180-0ED313A7CCEB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6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53" y="383595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5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2185061"/>
            <a:ext cx="6115796" cy="3553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9739662" y="1894512"/>
            <a:ext cx="207263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7052" y="383595"/>
            <a:ext cx="5226050" cy="611579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C2D45-3F98-E346-A293-59E1BF1FF543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5BC3EC-0AF9-C146-AEE2-088035DD2970}"/>
              </a:ext>
            </a:extLst>
          </p:cNvPr>
          <p:cNvSpPr/>
          <p:nvPr userDrawn="1"/>
        </p:nvSpPr>
        <p:spPr>
          <a:xfrm>
            <a:off x="5746160" y="6167932"/>
            <a:ext cx="3993502" cy="195546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82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3979333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486" y="383595"/>
            <a:ext cx="7470463" cy="1417871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5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486" y="2185060"/>
            <a:ext cx="7470463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4345486" y="1894512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FA24B2-ADE9-D747-AA27-817E585A448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6153" y="2066527"/>
            <a:ext cx="3325314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E2A92C-2CD1-8349-A4E6-AFECCFFF4B86}"/>
              </a:ext>
            </a:extLst>
          </p:cNvPr>
          <p:cNvSpPr txBox="1">
            <a:spLocks/>
          </p:cNvSpPr>
          <p:nvPr userDrawn="1"/>
        </p:nvSpPr>
        <p:spPr>
          <a:xfrm>
            <a:off x="383087" y="383595"/>
            <a:ext cx="3308380" cy="141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6000"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/>
              <a:t>Click to edit Master title style</a:t>
            </a:r>
          </a:p>
          <a:p>
            <a:pPr algn="l"/>
            <a:endParaRPr lang="en-US" sz="2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19D16-26A0-5A4D-8A40-F2304AFBF3EF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47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19" y="476641"/>
            <a:ext cx="7575581" cy="1417871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2185060"/>
            <a:ext cx="6115796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10119361" y="31117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84E43D-BB47-B745-9A78-F2B9E3E281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0019" y="2185060"/>
            <a:ext cx="5069448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9432-EE1E-F244-B0ED-85D132E3A17A}"/>
              </a:ext>
            </a:extLst>
          </p:cNvPr>
          <p:cNvSpPr/>
          <p:nvPr userDrawn="1"/>
        </p:nvSpPr>
        <p:spPr>
          <a:xfrm rot="5400000">
            <a:off x="-929620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85248-962E-524E-96B9-147D8E47224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19" y="647700"/>
            <a:ext cx="5069448" cy="1708419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647700"/>
            <a:ext cx="6115796" cy="58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10119361" y="31117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84E43D-BB47-B745-9A78-F2B9E3E281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0019" y="2609850"/>
            <a:ext cx="5069448" cy="392157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9432-EE1E-F244-B0ED-85D132E3A17A}"/>
              </a:ext>
            </a:extLst>
          </p:cNvPr>
          <p:cNvSpPr/>
          <p:nvPr userDrawn="1"/>
        </p:nvSpPr>
        <p:spPr>
          <a:xfrm rot="5400000">
            <a:off x="-929620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85248-962E-524E-96B9-147D8E47224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77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Engage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55117-3204-A141-95F6-6C388A261EDC}"/>
              </a:ext>
            </a:extLst>
          </p:cNvPr>
          <p:cNvSpPr/>
          <p:nvPr userDrawn="1"/>
        </p:nvSpPr>
        <p:spPr>
          <a:xfrm>
            <a:off x="9487140" y="1181818"/>
            <a:ext cx="1800834" cy="180083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5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0243B-297C-6B49-0CA7-0DB64B5AD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0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9BB5A-8C42-9F43-A674-ACAA64F93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52" y="1270087"/>
            <a:ext cx="1707403" cy="1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3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Track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01D7F-FF28-7245-9D1C-0C7B3E3D0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055" y="1199693"/>
            <a:ext cx="1852600" cy="18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0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Cross-cutting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01D7F-FF28-7245-9D1C-0C7B3E3D0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796" y="1227368"/>
            <a:ext cx="1768029" cy="13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5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116EB1-6C7E-6E40-B05A-7FB6F69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90" y="-57808"/>
            <a:ext cx="10673085" cy="1434387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4A5538-1623-D34D-9D37-58D5B0B7F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90" y="1598464"/>
            <a:ext cx="9637918" cy="747921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87CEE-4D0B-C343-9248-EB611AE5434F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639683"/>
            <a:ext cx="10474226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53CE074-EEB0-0F41-8040-DEBB9F6FE147}"/>
              </a:ext>
            </a:extLst>
          </p:cNvPr>
          <p:cNvSpPr/>
          <p:nvPr userDrawn="1"/>
        </p:nvSpPr>
        <p:spPr>
          <a:xfrm rot="16200000">
            <a:off x="-1226915" y="1226914"/>
            <a:ext cx="2639683" cy="185854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1EC5C-9B92-D040-AB61-1F6DA6774C7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53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CCEA-58EB-C744-B6F5-18CC36CB8943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C7333-BEFE-E248-8F8A-0E3341595C7B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965832-565C-8345-9F0C-88EC655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92" y="589964"/>
            <a:ext cx="10785171" cy="728197"/>
          </a:xfrm>
        </p:spPr>
        <p:txBody>
          <a:bodyPr anchor="t"/>
          <a:lstStyle>
            <a:lvl1pPr>
              <a:defRPr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FEF27-38B2-B241-BDF8-4486EEDA337A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39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3F5A5423-D977-2882-89FB-6790F56B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29" y="753859"/>
            <a:ext cx="6155970" cy="53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7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EB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16" y="1569157"/>
            <a:ext cx="8901133" cy="2209119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873" y="4531701"/>
            <a:ext cx="6858577" cy="120569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9274810" y="4183985"/>
            <a:ext cx="2072639" cy="1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9D5AF-59B8-1E47-8F8D-1996D800CCC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2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B165E4-5B90-0243-8101-CE0E8BF35D9B}"/>
              </a:ext>
            </a:extLst>
          </p:cNvPr>
          <p:cNvSpPr/>
          <p:nvPr userDrawn="1"/>
        </p:nvSpPr>
        <p:spPr>
          <a:xfrm>
            <a:off x="0" y="-4058"/>
            <a:ext cx="6015038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83" y="530588"/>
            <a:ext cx="5417389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530588"/>
            <a:ext cx="5408158" cy="593117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0B94BD-0AC5-1744-B325-379D8CA02B6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28" y="530588"/>
            <a:ext cx="4831344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530588"/>
            <a:ext cx="5408158" cy="593117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0B94BD-0AC5-1744-B325-379D8CA02B6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7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C8FF70-BB31-564F-BFAE-6CD7DEA25F99}"/>
              </a:ext>
            </a:extLst>
          </p:cNvPr>
          <p:cNvSpPr/>
          <p:nvPr userDrawn="1"/>
        </p:nvSpPr>
        <p:spPr>
          <a:xfrm>
            <a:off x="0" y="0"/>
            <a:ext cx="5878286" cy="6858000"/>
          </a:xfrm>
          <a:custGeom>
            <a:avLst/>
            <a:gdLst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5878286 w 5878286"/>
              <a:gd name="connsiteY2" fmla="*/ 6858000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3640183 w 5878286"/>
              <a:gd name="connsiteY2" fmla="*/ 6849291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286" h="6858000">
                <a:moveTo>
                  <a:pt x="0" y="0"/>
                </a:moveTo>
                <a:lnTo>
                  <a:pt x="5878286" y="0"/>
                </a:lnTo>
                <a:lnTo>
                  <a:pt x="3640183" y="684929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59" y="530588"/>
            <a:ext cx="45349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5598" y="544116"/>
            <a:ext cx="6653484" cy="5931172"/>
          </a:xfrm>
          <a:prstGeom prst="parallelogram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6559" y="2094411"/>
            <a:ext cx="4537075" cy="39101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11811-C261-3F47-AA46-511EEFCC3DF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7BDEE-EE5E-7146-B56E-A3D1E528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37224-C7D5-E64B-AB1E-8CE30AB8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A6F8-FD9B-9948-B703-15AFB25E5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9C4-599B-0F4F-AC79-3DBD804BD11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3958-9C4A-5245-AED8-9F6575796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C976-6439-3F43-B8CE-BE84C7BEB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17F7-34E1-124B-986B-67C7833E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5" r:id="rId3"/>
    <p:sldLayoutId id="214748373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7BDEE-EE5E-7146-B56E-A3D1E528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37224-C7D5-E64B-AB1E-8CE30AB8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A6F8-FD9B-9948-B703-15AFB25E5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9C4-599B-0F4F-AC79-3DBD804BD11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3958-9C4A-5245-AED8-9F6575796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C976-6439-3F43-B8CE-BE84C7BEB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17F7-34E1-124B-986B-67C7833E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16849A-3BC6-472E-94E3-22C9807A5761}"/>
              </a:ext>
            </a:extLst>
          </p:cNvPr>
          <p:cNvSpPr/>
          <p:nvPr/>
        </p:nvSpPr>
        <p:spPr>
          <a:xfrm>
            <a:off x="4603532" y="4950372"/>
            <a:ext cx="5980386" cy="903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Building Resilient &amp; Sustainable Food Value Chains is the Only Viable Option for a Food Insecure Sub-Saharan Africa?</a:t>
            </a:r>
          </a:p>
        </p:txBody>
      </p:sp>
    </p:spTree>
    <p:extLst>
      <p:ext uri="{BB962C8B-B14F-4D97-AF65-F5344CB8AC3E}">
        <p14:creationId xmlns:p14="http://schemas.microsoft.com/office/powerpoint/2010/main" val="319402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F9D4A4-4877-40A0-8E17-2AFE4300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257" y="3158566"/>
            <a:ext cx="4422881" cy="1896910"/>
          </a:xfrm>
        </p:spPr>
        <p:txBody>
          <a:bodyPr>
            <a:noAutofit/>
          </a:bodyPr>
          <a:lstStyle/>
          <a:p>
            <a:r>
              <a:rPr lang="en-US" sz="60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2887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6F1B-24D5-4BCA-97EE-B706814C3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841" y="2187943"/>
            <a:ext cx="11000609" cy="159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“Africa has the largest amount of uncultivated and yet arable land and abundantly rich water bodies, a youthful population and a massive yield gap. This combination of factors can help the continent to shift from spending 62% of its US$78billion in annual gross income on food imports.” </a:t>
            </a:r>
            <a:r>
              <a:rPr lang="en-US" sz="23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Dr. Ayodele Odusola</a:t>
            </a:r>
            <a:endParaRPr lang="en-US" sz="23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8964-1480-4E87-850C-50313C1A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The Value Chain Greening Approach</a:t>
            </a: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C6BA0-2409-47B2-A389-87C74DAC5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637" y="1552756"/>
            <a:ext cx="2796900" cy="5030924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UNDP and AGRA have four main deliverables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Develop the Value chain greening training manual (COMPLETED)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Host 3 Project Facilitation Platforms in East, Southern and West Africa (COMPLETED)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Develop 3 Knowledge Products, based on the 3 catalytic grant-supported business/greening projects (IN PROGRESS)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Develop a Value chain greening toolkit, for adaption and use by stakeholders interested in value chain greening, in the future (IN PROGRESS)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A56544-8CD1-44B6-B306-16AB2AAFB98F}"/>
              </a:ext>
            </a:extLst>
          </p:cNvPr>
          <p:cNvSpPr/>
          <p:nvPr/>
        </p:nvSpPr>
        <p:spPr>
          <a:xfrm>
            <a:off x="4800923" y="1484145"/>
            <a:ext cx="4394480" cy="40768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846FE967-06A4-43A4-A23F-4E8DF3AC3FF9}"/>
              </a:ext>
            </a:extLst>
          </p:cNvPr>
          <p:cNvSpPr/>
          <p:nvPr/>
        </p:nvSpPr>
        <p:spPr>
          <a:xfrm>
            <a:off x="6313091" y="2060848"/>
            <a:ext cx="1327108" cy="457011"/>
          </a:xfrm>
          <a:prstGeom prst="roundRect">
            <a:avLst/>
          </a:prstGeom>
          <a:solidFill>
            <a:srgbClr val="2D607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Value Chain Greening Training  </a:t>
            </a: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2EECB1D2-F06F-477A-A255-059509836ED2}"/>
              </a:ext>
            </a:extLst>
          </p:cNvPr>
          <p:cNvSpPr/>
          <p:nvPr/>
        </p:nvSpPr>
        <p:spPr>
          <a:xfrm>
            <a:off x="6313091" y="4482975"/>
            <a:ext cx="1327108" cy="390541"/>
          </a:xfrm>
          <a:prstGeom prst="roundRect">
            <a:avLst/>
          </a:prstGeom>
          <a:solidFill>
            <a:srgbClr val="2D607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Value Chain Greening Toolkit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BB54A9-8311-41AB-9E98-974BC6AF0E17}"/>
              </a:ext>
            </a:extLst>
          </p:cNvPr>
          <p:cNvSpPr/>
          <p:nvPr/>
        </p:nvSpPr>
        <p:spPr>
          <a:xfrm>
            <a:off x="6405972" y="3104230"/>
            <a:ext cx="1227444" cy="917815"/>
          </a:xfrm>
          <a:prstGeom prst="ellipse">
            <a:avLst/>
          </a:prstGeom>
          <a:solidFill>
            <a:schemeClr val="accent6">
              <a:lumMod val="75000"/>
              <a:alpha val="85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3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Sub-regional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Project Promoters</a:t>
            </a: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36E2C49-AEA2-4DE1-B08F-C20D812DD326}"/>
              </a:ext>
            </a:extLst>
          </p:cNvPr>
          <p:cNvSpPr/>
          <p:nvPr/>
        </p:nvSpPr>
        <p:spPr>
          <a:xfrm>
            <a:off x="8208485" y="3184061"/>
            <a:ext cx="912918" cy="676988"/>
          </a:xfrm>
          <a:prstGeom prst="roundRect">
            <a:avLst/>
          </a:prstGeom>
          <a:solidFill>
            <a:srgbClr val="2D607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3 Knowledge Products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6622D-A9CA-4FD3-A678-08C5706C7FB8}"/>
              </a:ext>
            </a:extLst>
          </p:cNvPr>
          <p:cNvSpPr/>
          <p:nvPr/>
        </p:nvSpPr>
        <p:spPr>
          <a:xfrm>
            <a:off x="6331920" y="5085184"/>
            <a:ext cx="1493339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12 RFS COUNTRY PROJECTS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3275F7C-9BEB-4F87-BB02-B102B3EB73D3}"/>
              </a:ext>
            </a:extLst>
          </p:cNvPr>
          <p:cNvSpPr/>
          <p:nvPr/>
        </p:nvSpPr>
        <p:spPr>
          <a:xfrm>
            <a:off x="7361893" y="2420888"/>
            <a:ext cx="807629" cy="798636"/>
          </a:xfrm>
          <a:prstGeom prst="arc">
            <a:avLst>
              <a:gd name="adj1" fmla="val 16070516"/>
              <a:gd name="adj2" fmla="val 21537805"/>
            </a:avLst>
          </a:prstGeom>
          <a:ln w="317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3CA188E-785B-4716-A564-226A318C7351}"/>
              </a:ext>
            </a:extLst>
          </p:cNvPr>
          <p:cNvSpPr/>
          <p:nvPr/>
        </p:nvSpPr>
        <p:spPr>
          <a:xfrm rot="16200000">
            <a:off x="5753728" y="2409680"/>
            <a:ext cx="786595" cy="819996"/>
          </a:xfrm>
          <a:prstGeom prst="arc">
            <a:avLst>
              <a:gd name="adj1" fmla="val 16285047"/>
              <a:gd name="adj2" fmla="val 43942"/>
            </a:avLst>
          </a:prstGeom>
          <a:ln w="31750">
            <a:solidFill>
              <a:srgbClr val="FF0000"/>
            </a:solidFill>
            <a:prstDash val="sys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3B1F9AC-B6AB-4E29-86BD-4F84345E1E82}"/>
              </a:ext>
            </a:extLst>
          </p:cNvPr>
          <p:cNvSpPr/>
          <p:nvPr/>
        </p:nvSpPr>
        <p:spPr>
          <a:xfrm rot="54000000">
            <a:off x="5737028" y="3717032"/>
            <a:ext cx="807629" cy="798636"/>
          </a:xfrm>
          <a:prstGeom prst="arc">
            <a:avLst>
              <a:gd name="adj1" fmla="val 16070516"/>
              <a:gd name="adj2" fmla="val 21537805"/>
            </a:avLst>
          </a:prstGeom>
          <a:ln w="31750">
            <a:solidFill>
              <a:srgbClr val="FF0000"/>
            </a:solidFill>
            <a:prstDash val="sys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0CDFA4B-80F6-49B0-9A7D-D7F1A7214BD3}"/>
              </a:ext>
            </a:extLst>
          </p:cNvPr>
          <p:cNvSpPr/>
          <p:nvPr/>
        </p:nvSpPr>
        <p:spPr>
          <a:xfrm rot="5400000">
            <a:off x="7409911" y="3777833"/>
            <a:ext cx="786595" cy="819994"/>
          </a:xfrm>
          <a:prstGeom prst="arc">
            <a:avLst>
              <a:gd name="adj1" fmla="val 16070516"/>
              <a:gd name="adj2" fmla="val 21537805"/>
            </a:avLst>
          </a:prstGeom>
          <a:ln w="317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7FA53A-E008-4A94-B40E-647AE69B3941}"/>
              </a:ext>
            </a:extLst>
          </p:cNvPr>
          <p:cNvSpPr/>
          <p:nvPr/>
        </p:nvSpPr>
        <p:spPr>
          <a:xfrm>
            <a:off x="4872931" y="4829077"/>
            <a:ext cx="969102" cy="904179"/>
          </a:xfrm>
          <a:prstGeom prst="ellipse">
            <a:avLst/>
          </a:prstGeom>
          <a:solidFill>
            <a:srgbClr val="FFC000">
              <a:alpha val="68000"/>
            </a:srgbClr>
          </a:solidFill>
          <a:ln w="952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HUB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B3D388-E0C4-429F-8BFF-C8CFAFB04583}"/>
              </a:ext>
            </a:extLst>
          </p:cNvPr>
          <p:cNvSpPr/>
          <p:nvPr/>
        </p:nvSpPr>
        <p:spPr>
          <a:xfrm>
            <a:off x="8224309" y="4829077"/>
            <a:ext cx="969102" cy="904179"/>
          </a:xfrm>
          <a:prstGeom prst="ellipse">
            <a:avLst/>
          </a:prstGeom>
          <a:solidFill>
            <a:srgbClr val="FFC000">
              <a:alpha val="68000"/>
            </a:srgbClr>
          </a:solidFill>
          <a:ln w="952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RECs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44DC7F-044C-4DC6-9B2A-364D8C073F3A}"/>
              </a:ext>
            </a:extLst>
          </p:cNvPr>
          <p:cNvSpPr/>
          <p:nvPr/>
        </p:nvSpPr>
        <p:spPr>
          <a:xfrm>
            <a:off x="6823663" y="1768460"/>
            <a:ext cx="3535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1</a:t>
            </a:r>
            <a:r>
              <a:rPr lang="en-US" sz="1300" baseline="30000" dirty="0"/>
              <a:t>st</a:t>
            </a:r>
            <a:r>
              <a:rPr lang="en-US" sz="13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5E0D83-4830-4C58-9806-6A90F19783A4}"/>
              </a:ext>
            </a:extLst>
          </p:cNvPr>
          <p:cNvSpPr/>
          <p:nvPr/>
        </p:nvSpPr>
        <p:spPr>
          <a:xfrm>
            <a:off x="8536307" y="2924944"/>
            <a:ext cx="3690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3</a:t>
            </a:r>
            <a:r>
              <a:rPr lang="en-US" sz="1300" baseline="30000" dirty="0"/>
              <a:t>rd</a:t>
            </a:r>
            <a:r>
              <a:rPr lang="en-US" sz="1300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E7F4A4-0113-4D2D-A3C5-309862EEC1E4}"/>
              </a:ext>
            </a:extLst>
          </p:cNvPr>
          <p:cNvSpPr/>
          <p:nvPr/>
        </p:nvSpPr>
        <p:spPr>
          <a:xfrm>
            <a:off x="5201614" y="2924944"/>
            <a:ext cx="3913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2</a:t>
            </a:r>
            <a:r>
              <a:rPr lang="en-US" sz="1300" baseline="30000" dirty="0"/>
              <a:t>nd</a:t>
            </a:r>
            <a:r>
              <a:rPr lang="en-US" sz="13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A9EE7B-3833-4B15-A50B-7A4B231009DE}"/>
              </a:ext>
            </a:extLst>
          </p:cNvPr>
          <p:cNvSpPr/>
          <p:nvPr/>
        </p:nvSpPr>
        <p:spPr>
          <a:xfrm>
            <a:off x="6820204" y="4221088"/>
            <a:ext cx="40967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4</a:t>
            </a:r>
            <a:r>
              <a:rPr lang="en-US" sz="1300" baseline="30000" dirty="0"/>
              <a:t>th</a:t>
            </a:r>
            <a:endParaRPr lang="en-US" sz="1300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DFE5839-0C30-4663-986D-518C1E25FDC8}"/>
              </a:ext>
            </a:extLst>
          </p:cNvPr>
          <p:cNvSpPr/>
          <p:nvPr/>
        </p:nvSpPr>
        <p:spPr>
          <a:xfrm>
            <a:off x="6832570" y="2559888"/>
            <a:ext cx="807629" cy="942256"/>
          </a:xfrm>
          <a:prstGeom prst="arc">
            <a:avLst>
              <a:gd name="adj1" fmla="val 17233460"/>
              <a:gd name="adj2" fmla="val 21537805"/>
            </a:avLst>
          </a:prstGeom>
          <a:ln w="317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439767-2E35-4498-BB4C-4B37E100F725}"/>
              </a:ext>
            </a:extLst>
          </p:cNvPr>
          <p:cNvSpPr/>
          <p:nvPr/>
        </p:nvSpPr>
        <p:spPr>
          <a:xfrm rot="16200000">
            <a:off x="6375350" y="2607020"/>
            <a:ext cx="942256" cy="819996"/>
          </a:xfrm>
          <a:prstGeom prst="arc">
            <a:avLst>
              <a:gd name="adj1" fmla="val 16285047"/>
              <a:gd name="adj2" fmla="val 20489855"/>
            </a:avLst>
          </a:prstGeom>
          <a:ln w="31750">
            <a:solidFill>
              <a:srgbClr val="FF0000"/>
            </a:solidFill>
            <a:prstDash val="sys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8342BD-6EA0-4817-8ED9-694770175249}"/>
              </a:ext>
            </a:extLst>
          </p:cNvPr>
          <p:cNvCxnSpPr>
            <a:cxnSpLocks/>
          </p:cNvCxnSpPr>
          <p:nvPr/>
        </p:nvCxnSpPr>
        <p:spPr>
          <a:xfrm flipV="1">
            <a:off x="7665466" y="3563138"/>
            <a:ext cx="519833" cy="9878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8D98D4-0E15-488F-BEBF-8D5BF0200E2D}"/>
              </a:ext>
            </a:extLst>
          </p:cNvPr>
          <p:cNvCxnSpPr>
            <a:cxnSpLocks/>
          </p:cNvCxnSpPr>
          <p:nvPr/>
        </p:nvCxnSpPr>
        <p:spPr>
          <a:xfrm flipV="1">
            <a:off x="5881043" y="3563138"/>
            <a:ext cx="519833" cy="9878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6C29257A-46C0-41BC-AC74-59AC79B2BB59}"/>
              </a:ext>
            </a:extLst>
          </p:cNvPr>
          <p:cNvSpPr/>
          <p:nvPr/>
        </p:nvSpPr>
        <p:spPr>
          <a:xfrm>
            <a:off x="4862707" y="3241730"/>
            <a:ext cx="912919" cy="662572"/>
          </a:xfrm>
          <a:prstGeom prst="roundRect">
            <a:avLst/>
          </a:prstGeom>
          <a:solidFill>
            <a:srgbClr val="2D607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Project Facilitation Platforms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76997-EB25-4067-8A22-DAB66C2ACDED}"/>
              </a:ext>
            </a:extLst>
          </p:cNvPr>
          <p:cNvSpPr txBox="1"/>
          <p:nvPr/>
        </p:nvSpPr>
        <p:spPr>
          <a:xfrm>
            <a:off x="4876496" y="678119"/>
            <a:ext cx="4767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UNDP - AGRA Responsibilities in the RFS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5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80B4-06E3-46DC-9BB1-403D98E0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CA1BD-B973-4703-9EDB-EB06171C06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7746B-EFAC-419B-B023-81256307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"/>
            <a:ext cx="977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A361-200A-4CD2-931E-DD10FD2B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1" y="24173"/>
            <a:ext cx="12196402" cy="1068786"/>
          </a:xfrm>
          <a:solidFill>
            <a:srgbClr val="8FB656"/>
          </a:solidFill>
        </p:spPr>
        <p:txBody>
          <a:bodyPr>
            <a:noAutofit/>
          </a:bodyPr>
          <a:lstStyle/>
          <a:p>
            <a:r>
              <a:rPr lang="en-US" sz="2300" dirty="0"/>
              <a:t>The Lake Zone Smart Farms (LSF) project will promote sorghum value chain in Tanzania’s Lake Zone farming region and Uganda by strengthening local market linkages and promoting regional trade.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F99B5-793E-4FA1-A694-767A916540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401" y="1668099"/>
            <a:ext cx="2197921" cy="407348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OVERALL GOAL:</a:t>
            </a:r>
          </a:p>
          <a:p>
            <a:r>
              <a:rPr lang="en-US" dirty="0"/>
              <a:t> to directly support the transformation of 25,000 smallholder-farming households, 40% of whom are woman-led. </a:t>
            </a:r>
          </a:p>
          <a:p>
            <a:r>
              <a:rPr lang="en-US" dirty="0"/>
              <a:t>The project will also impact 100 MSMEs of sorghum aggregators, input and other service providers in the Lake Zone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5CA89-2C85-41F6-B22E-E6367A9F0EA9}"/>
              </a:ext>
            </a:extLst>
          </p:cNvPr>
          <p:cNvSpPr txBox="1"/>
          <p:nvPr/>
        </p:nvSpPr>
        <p:spPr>
          <a:xfrm>
            <a:off x="2415119" y="2030704"/>
            <a:ext cx="5102043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u="sng" dirty="0"/>
              <a:t>The Sorghum project addresses the following challenges: </a:t>
            </a:r>
          </a:p>
          <a:p>
            <a:pPr algn="just"/>
            <a:r>
              <a:rPr lang="en-US" dirty="0"/>
              <a:t>• Low farmer incomes due to limited production-for-sale operations, low sales volumes and limited crop diversification. </a:t>
            </a:r>
          </a:p>
          <a:p>
            <a:pPr algn="just"/>
            <a:r>
              <a:rPr lang="en-US" dirty="0"/>
              <a:t>• Low sorghum productivity due to the insufficient use of technology for crop production, rendering farmers vulnerable to climate shocks.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• Limited access to input finance. Financial institutions tend to refrain from lending to farmers unless they have a reliable market for their produce. </a:t>
            </a:r>
          </a:p>
          <a:p>
            <a:pPr algn="just"/>
            <a:r>
              <a:rPr lang="en-US" dirty="0"/>
              <a:t> </a:t>
            </a:r>
          </a:p>
          <a:p>
            <a:pPr algn="just"/>
            <a:r>
              <a:rPr lang="en-US" dirty="0"/>
              <a:t>• Limited access to structured markets has led to farmers selling their produce at a loss early in the season as they are unsure of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C1467-C7AD-4C31-8953-329C4D0A681D}"/>
              </a:ext>
            </a:extLst>
          </p:cNvPr>
          <p:cNvSpPr txBox="1"/>
          <p:nvPr/>
        </p:nvSpPr>
        <p:spPr>
          <a:xfrm>
            <a:off x="7577959" y="1151581"/>
            <a:ext cx="4450758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• Strengthened/formalized farmer/locally owned sorghum aggregation </a:t>
            </a:r>
            <a:r>
              <a:rPr lang="en-US" dirty="0" err="1">
                <a:solidFill>
                  <a:srgbClr val="FFC000"/>
                </a:solidFill>
              </a:rPr>
              <a:t>centres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• Sustainable and structured sorghum marketing agreements between local input and output markets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• Increased incomes per household due to increased productivity and marketed commodity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• At least 2,000 sorghum producers and 100 agro-</a:t>
            </a:r>
            <a:r>
              <a:rPr lang="en-US" dirty="0" err="1">
                <a:solidFill>
                  <a:srgbClr val="FFC000"/>
                </a:solidFill>
              </a:rPr>
              <a:t>preneurs</a:t>
            </a:r>
            <a:r>
              <a:rPr lang="en-US" dirty="0">
                <a:solidFill>
                  <a:srgbClr val="FFC000"/>
                </a:solidFill>
              </a:rPr>
              <a:t> have access to crop and financing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• At least 30,000 MT of sorghum aggregated and sold through national and regional structured markets. 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• Improve the farmer-extensionist ratio to at least 1: 250/300, through mobilization and training of lead farmers in climate smart agriculture (CSA)</a:t>
            </a:r>
          </a:p>
        </p:txBody>
      </p:sp>
    </p:spTree>
    <p:extLst>
      <p:ext uri="{BB962C8B-B14F-4D97-AF65-F5344CB8AC3E}">
        <p14:creationId xmlns:p14="http://schemas.microsoft.com/office/powerpoint/2010/main" val="162728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6464F-CD4C-2742-A469-F501B99EE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2" y="5093154"/>
            <a:ext cx="9501352" cy="15861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While we all can measure poverty and food insecurity,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much productivity potential does each smallholder farmer harbor and is able to harness in order to contribute to localized food processing activities and socio-economic growth?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6F42E1-1F4F-4856-A4BC-DB1001C202C6}"/>
              </a:ext>
            </a:extLst>
          </p:cNvPr>
          <p:cNvSpPr/>
          <p:nvPr/>
        </p:nvSpPr>
        <p:spPr>
          <a:xfrm>
            <a:off x="241738" y="10510"/>
            <a:ext cx="4183117" cy="1329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Cereal production is projected to decline from 45million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tonnes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(Year 2021) to 38 million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tonnes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(Year 2022 year) worldwide.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#CovidPandemic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#RussiaUkraineConflict</a:t>
            </a:r>
            <a:endParaRPr lang="en-US" sz="1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9CFFA8-3F18-4181-A48E-F0316422B4C2}"/>
              </a:ext>
            </a:extLst>
          </p:cNvPr>
          <p:cNvSpPr/>
          <p:nvPr/>
        </p:nvSpPr>
        <p:spPr>
          <a:xfrm>
            <a:off x="8029903" y="3705795"/>
            <a:ext cx="4046483" cy="11666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60% of Africa’s smallholder farmers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can shift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from subsistence to supplying the commercial markets as well become market-oriented individual businesses by year 2040.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891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C45A-704A-41B0-AE34-F94015BC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6" y="47507"/>
            <a:ext cx="12193796" cy="1539554"/>
          </a:xfrm>
          <a:solidFill>
            <a:srgbClr val="8FB656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 order to achieve most of this Production and Agribusiness Growth Potential there is need for collaborations between the smallholder farmers, the private sector and BDS (Support service) providers and governments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C3EFE2-B022-4995-9D55-1EDD7041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" y="1783450"/>
            <a:ext cx="3919371" cy="2418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5A0367-0ACF-4214-BD64-FA77B73F9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088" y="4330452"/>
            <a:ext cx="3222960" cy="24189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A25EC7-4F86-4534-BFCD-486EB7F8C332}"/>
              </a:ext>
            </a:extLst>
          </p:cNvPr>
          <p:cNvSpPr/>
          <p:nvPr/>
        </p:nvSpPr>
        <p:spPr>
          <a:xfrm>
            <a:off x="228770" y="4148086"/>
            <a:ext cx="3710479" cy="76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Population growth projected to grow to 9.3billion by 2050 vs Current food output needs to grow by 53%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1ED31A-9704-4BDF-AF79-02639D5B00A6}"/>
              </a:ext>
            </a:extLst>
          </p:cNvPr>
          <p:cNvSpPr/>
          <p:nvPr/>
        </p:nvSpPr>
        <p:spPr>
          <a:xfrm>
            <a:off x="4263938" y="3776697"/>
            <a:ext cx="3710479" cy="96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There is need to Set up Strategic Multistakeholder platforms that aid for collective problem-solving mechanisms via business modelling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2DEC9F-0D29-4F64-9396-255B0E71F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606" y="1776245"/>
            <a:ext cx="3635592" cy="25645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FFA267-F82A-4B48-960E-4ADCF38A0A9F}"/>
              </a:ext>
            </a:extLst>
          </p:cNvPr>
          <p:cNvSpPr/>
          <p:nvPr/>
        </p:nvSpPr>
        <p:spPr>
          <a:xfrm>
            <a:off x="8421566" y="4351290"/>
            <a:ext cx="3710479" cy="66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Resilient and Sustainable Value chains Successfully established</a:t>
            </a:r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2C962357-9795-4511-B98E-C263A3B56DFD}"/>
              </a:ext>
            </a:extLst>
          </p:cNvPr>
          <p:cNvSpPr/>
          <p:nvPr/>
        </p:nvSpPr>
        <p:spPr>
          <a:xfrm rot="5400000">
            <a:off x="2716413" y="4466520"/>
            <a:ext cx="1351454" cy="2285859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FE779D74-1864-46E6-98AA-D595398E5A49}"/>
              </a:ext>
            </a:extLst>
          </p:cNvPr>
          <p:cNvSpPr/>
          <p:nvPr/>
        </p:nvSpPr>
        <p:spPr>
          <a:xfrm rot="5400000" flipH="1">
            <a:off x="6499343" y="1814322"/>
            <a:ext cx="1359334" cy="25443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>
            <a:extLst>
              <a:ext uri="{FF2B5EF4-FFF2-40B4-BE49-F238E27FC236}">
                <a16:creationId xmlns:a16="http://schemas.microsoft.com/office/drawing/2014/main" id="{41029AFF-D6BC-478D-BB60-0CD9445D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1" y="310994"/>
            <a:ext cx="11619896" cy="793115"/>
          </a:xfrm>
          <a:solidFill>
            <a:srgbClr val="FEBA1B"/>
          </a:solidFill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Kilimo</a:t>
            </a:r>
            <a:r>
              <a:rPr lang="en-US" dirty="0"/>
              <a:t> Trust-led Sorghum Value chain greening Project Outputs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A793E-2728-4C9F-8DF5-072D1D1FA73D}"/>
              </a:ext>
            </a:extLst>
          </p:cNvPr>
          <p:cNvSpPr/>
          <p:nvPr/>
        </p:nvSpPr>
        <p:spPr>
          <a:xfrm>
            <a:off x="5707117" y="1520792"/>
            <a:ext cx="6484883" cy="10326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a base figure of 12%, 65% of 30,000Smallholder farmers now have access to mechanized threshers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u="sng" dirty="0">
                <a:solidFill>
                  <a:schemeClr val="tx1"/>
                </a:solidFill>
              </a:rPr>
              <a:t>Quality of Crop Improved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7F467E-35F6-4651-992C-C6B56E989347}"/>
              </a:ext>
            </a:extLst>
          </p:cNvPr>
          <p:cNvSpPr/>
          <p:nvPr/>
        </p:nvSpPr>
        <p:spPr>
          <a:xfrm>
            <a:off x="6699252" y="2638533"/>
            <a:ext cx="5362078" cy="12818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Shortage of Inorganic Fertilizers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Kilimo</a:t>
            </a:r>
            <a:r>
              <a:rPr lang="en-US" dirty="0"/>
              <a:t> Trust have been promoting Regenerative agricultural practices to recycle Sorghum and Rice crop waste.</a:t>
            </a:r>
          </a:p>
          <a:p>
            <a:pPr algn="ctr"/>
            <a:r>
              <a:rPr lang="en-US" u="sng" dirty="0">
                <a:solidFill>
                  <a:schemeClr val="tx1"/>
                </a:solidFill>
              </a:rPr>
              <a:t>- 11,000 smallholder farmers trained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C7877-85B5-4919-939C-490617C29295}"/>
              </a:ext>
            </a:extLst>
          </p:cNvPr>
          <p:cNvSpPr/>
          <p:nvPr/>
        </p:nvSpPr>
        <p:spPr>
          <a:xfrm>
            <a:off x="4920215" y="5476425"/>
            <a:ext cx="5362078" cy="9684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Improved crop throughput: Farmers on average increased their crop output from 650kg/ha to 1050kg/ha in one season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3B327D1-7C1A-4852-9B0F-9B166546D9D3}"/>
              </a:ext>
            </a:extLst>
          </p:cNvPr>
          <p:cNvCxnSpPr>
            <a:cxnSpLocks/>
            <a:stCxn id="20" idx="3"/>
            <a:endCxn id="13" idx="1"/>
          </p:cNvCxnSpPr>
          <p:nvPr/>
        </p:nvCxnSpPr>
        <p:spPr>
          <a:xfrm flipV="1">
            <a:off x="4141380" y="2037113"/>
            <a:ext cx="1565737" cy="3167274"/>
          </a:xfrm>
          <a:prstGeom prst="curvedConnector3">
            <a:avLst>
              <a:gd name="adj1" fmla="val 50000"/>
            </a:avLst>
          </a:prstGeom>
          <a:ln w="28575">
            <a:solidFill>
              <a:srgbClr val="FEBA1B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E2793A2-25B4-419F-8451-516407119C2B}"/>
              </a:ext>
            </a:extLst>
          </p:cNvPr>
          <p:cNvCxnSpPr>
            <a:cxnSpLocks/>
            <a:stCxn id="20" idx="3"/>
            <a:endCxn id="15" idx="1"/>
          </p:cNvCxnSpPr>
          <p:nvPr/>
        </p:nvCxnSpPr>
        <p:spPr>
          <a:xfrm>
            <a:off x="4141380" y="5204387"/>
            <a:ext cx="778835" cy="756274"/>
          </a:xfrm>
          <a:prstGeom prst="curvedConnector3">
            <a:avLst>
              <a:gd name="adj1" fmla="val 50000"/>
            </a:avLst>
          </a:prstGeom>
          <a:ln w="28575">
            <a:solidFill>
              <a:srgbClr val="FEBA1B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3BEDA25-02F9-4F58-8CF8-FA1B3880E9D6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141380" y="3216390"/>
            <a:ext cx="2557872" cy="1987997"/>
          </a:xfrm>
          <a:prstGeom prst="curvedConnector3">
            <a:avLst>
              <a:gd name="adj1" fmla="val 50000"/>
            </a:avLst>
          </a:prstGeom>
          <a:ln w="28575">
            <a:solidFill>
              <a:srgbClr val="FEBA1B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Numbers Don't Lie, CPA">
            <a:extLst>
              <a:ext uri="{FF2B5EF4-FFF2-40B4-BE49-F238E27FC236}">
                <a16:creationId xmlns:a16="http://schemas.microsoft.com/office/drawing/2014/main" id="{7A501AB7-8733-4274-93BA-83533BE4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0" y="1501636"/>
            <a:ext cx="2055482" cy="20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orghum Production and Management Practices | CropWatch">
            <a:extLst>
              <a:ext uri="{FF2B5EF4-FFF2-40B4-BE49-F238E27FC236}">
                <a16:creationId xmlns:a16="http://schemas.microsoft.com/office/drawing/2014/main" id="{120B1C16-97C7-45D6-8E95-D65A769C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1" y="4176646"/>
            <a:ext cx="3905249" cy="20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98C45A-9940-41D8-8F21-79D9D6B86769}"/>
              </a:ext>
            </a:extLst>
          </p:cNvPr>
          <p:cNvSpPr/>
          <p:nvPr/>
        </p:nvSpPr>
        <p:spPr>
          <a:xfrm>
            <a:off x="6538802" y="4174686"/>
            <a:ext cx="5362078" cy="10947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Local and Export market development</a:t>
            </a:r>
            <a:r>
              <a:rPr lang="en-US" dirty="0"/>
              <a:t>: 2,000 sorghum producers and 100 agro-</a:t>
            </a:r>
            <a:r>
              <a:rPr lang="en-US" dirty="0" err="1"/>
              <a:t>preneurs</a:t>
            </a:r>
            <a:r>
              <a:rPr lang="en-US" dirty="0"/>
              <a:t> have capacity to aggregate high quality crop and subsequently have access to financial service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5BDBA9E-EE98-48B8-B374-C54E96CAAFD6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4141380" y="4722064"/>
            <a:ext cx="2397422" cy="482323"/>
          </a:xfrm>
          <a:prstGeom prst="curvedConnector3">
            <a:avLst>
              <a:gd name="adj1" fmla="val 50000"/>
            </a:avLst>
          </a:prstGeom>
          <a:ln w="28575">
            <a:solidFill>
              <a:srgbClr val="FEBA1B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4F0CC6E-4264-40F1-A054-0F4B13262027}"/>
              </a:ext>
            </a:extLst>
          </p:cNvPr>
          <p:cNvSpPr txBox="1"/>
          <p:nvPr/>
        </p:nvSpPr>
        <p:spPr>
          <a:xfrm>
            <a:off x="236130" y="6594031"/>
            <a:ext cx="91311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NB: All values and statistics are based on Program Targets  and observations during the Project Monitoring and grant support related random sampling exercise</a:t>
            </a:r>
          </a:p>
        </p:txBody>
      </p:sp>
    </p:spTree>
    <p:extLst>
      <p:ext uri="{BB962C8B-B14F-4D97-AF65-F5344CB8AC3E}">
        <p14:creationId xmlns:p14="http://schemas.microsoft.com/office/powerpoint/2010/main" val="123444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B9D6-122E-417E-A2BD-E16BE1A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FB656"/>
                </a:solidFill>
              </a:rPr>
              <a:t>The Role of UNDP and AGRA in the Greening of the Sorghum Value chain in Tanzania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BD709-A2E6-400B-9F1C-94FE9A53CD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911" y="1593669"/>
            <a:ext cx="3090863" cy="4700805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Main Activity: </a:t>
            </a:r>
          </a:p>
          <a:p>
            <a:r>
              <a:rPr lang="en-US" b="1" dirty="0">
                <a:solidFill>
                  <a:srgbClr val="FF0000"/>
                </a:solidFill>
              </a:rPr>
              <a:t>Evaluation of the Sorghum value chain and the profitability of smallholder farmers cropping model.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Most of the crop is sold to an export market, particularly in Kenya and South Sudan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Farmers are willing to increase </a:t>
            </a:r>
            <a:r>
              <a:rPr lang="en-US" dirty="0" err="1">
                <a:solidFill>
                  <a:schemeClr val="tx1"/>
                </a:solidFill>
              </a:rPr>
              <a:t>hectrages</a:t>
            </a:r>
            <a:r>
              <a:rPr lang="en-US" dirty="0">
                <a:solidFill>
                  <a:schemeClr val="tx1"/>
                </a:solidFill>
              </a:rPr>
              <a:t> under Sorghum, given the viability of affordable tillage and threshing service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9A6723-57CE-497F-8300-AB068C0DBF0A}"/>
              </a:ext>
            </a:extLst>
          </p:cNvPr>
          <p:cNvSpPr txBox="1">
            <a:spLocks/>
          </p:cNvSpPr>
          <p:nvPr/>
        </p:nvSpPr>
        <p:spPr>
          <a:xfrm>
            <a:off x="4598354" y="2413410"/>
            <a:ext cx="3090863" cy="1729260"/>
          </a:xfrm>
          <a:prstGeom prst="rect">
            <a:avLst/>
          </a:prstGeom>
          <a:solidFill>
            <a:srgbClr val="A3C373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2D607D"/>
                </a:solidFill>
              </a:rPr>
              <a:t>Food Value chain Greening Program benefitted 29,500 Smallholder farmers and extension staff </a:t>
            </a:r>
            <a:r>
              <a:rPr lang="en-US" sz="1500" b="1" dirty="0">
                <a:solidFill>
                  <a:srgbClr val="FF0000"/>
                </a:solidFill>
              </a:rPr>
              <a:t>– training and input support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2D607D"/>
                </a:solidFill>
              </a:rPr>
              <a:t>PFP for greater collaboration between Key Stakeholders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500" dirty="0">
              <a:solidFill>
                <a:srgbClr val="2D607D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2A7D3A-601B-48DB-9F60-E3CA61871486}"/>
              </a:ext>
            </a:extLst>
          </p:cNvPr>
          <p:cNvSpPr txBox="1">
            <a:spLocks/>
          </p:cNvSpPr>
          <p:nvPr/>
        </p:nvSpPr>
        <p:spPr>
          <a:xfrm>
            <a:off x="9039328" y="2647517"/>
            <a:ext cx="3090863" cy="3221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Exchange visit for the Thresher fabricator to </a:t>
            </a:r>
            <a:r>
              <a:rPr lang="en-US" sz="16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Munyegera</a:t>
            </a: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Initiative in Uganda: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212121"/>
                </a:solidFill>
                <a:latin typeface="Calibri" panose="020F0502020204030204" pitchFamily="34" charset="0"/>
              </a:rPr>
              <a:t>-to develop Entrepreneurial skills and copy the service costing model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212121"/>
                </a:solidFill>
                <a:latin typeface="Calibri" panose="020F0502020204030204" pitchFamily="34" charset="0"/>
              </a:rPr>
              <a:t>Diversify the range of crop the thresher handles from one crop (sorghum only) to Maize, Sorghum and Rice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212121"/>
                </a:solidFill>
                <a:latin typeface="Calibri" panose="020F0502020204030204" pitchFamily="34" charset="0"/>
              </a:rPr>
              <a:t>Contribute to </a:t>
            </a:r>
            <a:r>
              <a:rPr lang="en-US" sz="1600" dirty="0" err="1">
                <a:solidFill>
                  <a:srgbClr val="212121"/>
                </a:solidFill>
                <a:latin typeface="Calibri" panose="020F0502020204030204" pitchFamily="34" charset="0"/>
              </a:rPr>
              <a:t>Musoma</a:t>
            </a:r>
            <a:r>
              <a:rPr lang="en-US" sz="1600" dirty="0">
                <a:solidFill>
                  <a:srgbClr val="212121"/>
                </a:solidFill>
                <a:latin typeface="Calibri" panose="020F0502020204030204" pitchFamily="34" charset="0"/>
              </a:rPr>
              <a:t> Foods Pvt LTD’s Marketing strategy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D2FC575B-0FFD-41E3-830A-2E4AB229E6BE}"/>
              </a:ext>
            </a:extLst>
          </p:cNvPr>
          <p:cNvSpPr/>
          <p:nvPr/>
        </p:nvSpPr>
        <p:spPr>
          <a:xfrm>
            <a:off x="3339424" y="3665084"/>
            <a:ext cx="1106452" cy="945931"/>
          </a:xfrm>
          <a:prstGeom prst="strip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88907E52-C5E9-4C38-98B5-A5ABC4DB2927}"/>
              </a:ext>
            </a:extLst>
          </p:cNvPr>
          <p:cNvSpPr/>
          <p:nvPr/>
        </p:nvSpPr>
        <p:spPr>
          <a:xfrm>
            <a:off x="7880323" y="3709361"/>
            <a:ext cx="1106452" cy="945931"/>
          </a:xfrm>
          <a:prstGeom prst="strip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CD2497-3536-4893-931E-5B8978C50B14}"/>
              </a:ext>
            </a:extLst>
          </p:cNvPr>
          <p:cNvSpPr txBox="1">
            <a:spLocks/>
          </p:cNvSpPr>
          <p:nvPr/>
        </p:nvSpPr>
        <p:spPr>
          <a:xfrm>
            <a:off x="4597498" y="4142670"/>
            <a:ext cx="3090863" cy="19995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2D607D"/>
                </a:solidFill>
              </a:rPr>
              <a:t>Availability/Accessibility of the Value chain greening e-course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2D607D"/>
                </a:solidFill>
              </a:rPr>
              <a:t>And limited ability to effect tangible benefits from collaborations with PCU Partners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2D607D"/>
                </a:solidFill>
              </a:rPr>
              <a:t>Multi Stakeholder Platform Approach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2D607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6D379-E82F-40FE-BB82-B135D06E2397}"/>
              </a:ext>
            </a:extLst>
          </p:cNvPr>
          <p:cNvSpPr txBox="1"/>
          <p:nvPr/>
        </p:nvSpPr>
        <p:spPr>
          <a:xfrm>
            <a:off x="3945201" y="1505740"/>
            <a:ext cx="4389502" cy="1107996"/>
          </a:xfrm>
          <a:prstGeom prst="rect">
            <a:avLst/>
          </a:prstGeom>
          <a:solidFill>
            <a:srgbClr val="2D607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4"/>
                </a:solidFill>
              </a:rPr>
              <a:t>Outputs and Gaps Identified in the Lake Zone Sorghum VC greening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E6F49C-1A5D-4EE8-AB43-C1EE349DD68E}"/>
              </a:ext>
            </a:extLst>
          </p:cNvPr>
          <p:cNvSpPr txBox="1"/>
          <p:nvPr/>
        </p:nvSpPr>
        <p:spPr>
          <a:xfrm>
            <a:off x="8876628" y="1996170"/>
            <a:ext cx="3253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UNDP –AGRA Project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76641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D0DBF3C-4B1A-994B-9AC6-5DFEB14D8BE3}" vid="{BD6B85C2-189E-FC4D-AB30-79C71F92D23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D0DBF3C-4B1A-994B-9AC6-5DFEB14D8BE3}" vid="{BD6B85C2-189E-FC4D-AB30-79C71F92D2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RFS Powerpoint Template</Template>
  <TotalTime>3898</TotalTime>
  <Words>958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“Africa has the largest amount of uncultivated and yet arable land and abundantly rich water bodies, a youthful population and a massive yield gap. This combination of factors can help the continent to shift from spending 62% of its US$78billion in annual gross income on food imports.” – Dr. Ayodele Odusola</vt:lpstr>
      <vt:lpstr>The Value Chain Greening Approach</vt:lpstr>
      <vt:lpstr>PowerPoint Presentation</vt:lpstr>
      <vt:lpstr>The Lake Zone Smart Farms (LSF) project will promote sorghum value chain in Tanzania’s Lake Zone farming region and Uganda by strengthening local market linkages and promoting regional trade.</vt:lpstr>
      <vt:lpstr>PowerPoint Presentation</vt:lpstr>
      <vt:lpstr>In order to achieve most of this Production and Agribusiness Growth Potential there is need for collaborations between the smallholder farmers, the private sector and BDS (Support service) providers and governments</vt:lpstr>
      <vt:lpstr>The Kilimo Trust-led Sorghum Value chain greening Project Outputs</vt:lpstr>
      <vt:lpstr>The Role of UNDP and AGRA in the Greening of the Sorghum Value chain in Tanzania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Debra-Jean Harte</dc:creator>
  <cp:lastModifiedBy>Rhoda Zira Dia</cp:lastModifiedBy>
  <cp:revision>187</cp:revision>
  <cp:lastPrinted>2020-02-12T09:23:33Z</cp:lastPrinted>
  <dcterms:created xsi:type="dcterms:W3CDTF">2019-07-09T13:56:38Z</dcterms:created>
  <dcterms:modified xsi:type="dcterms:W3CDTF">2022-09-21T08:19:49Z</dcterms:modified>
</cp:coreProperties>
</file>