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2" r:id="rId6"/>
    <p:sldId id="273" r:id="rId7"/>
    <p:sldId id="264" r:id="rId8"/>
    <p:sldId id="274" r:id="rId9"/>
    <p:sldId id="267" r:id="rId10"/>
    <p:sldId id="277" r:id="rId11"/>
    <p:sldId id="269" r:id="rId12"/>
    <p:sldId id="271" r:id="rId13"/>
    <p:sldId id="275"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4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22930-45B1-4331-B445-A77ADD9070EB}" type="datetimeFigureOut">
              <a:rPr lang="en-US" smtClean="0"/>
              <a:t>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6B2A1-1F90-446D-B334-DE36BCB06D8C}" type="slidenum">
              <a:rPr lang="en-US" smtClean="0"/>
              <a:t>‹#›</a:t>
            </a:fld>
            <a:endParaRPr lang="en-US"/>
          </a:p>
        </p:txBody>
      </p:sp>
    </p:spTree>
    <p:extLst>
      <p:ext uri="{BB962C8B-B14F-4D97-AF65-F5344CB8AC3E}">
        <p14:creationId xmlns:p14="http://schemas.microsoft.com/office/powerpoint/2010/main" val="287135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C2E1F-50C0-884C-94B1-0D08270942C2}" type="slidenum">
              <a:rPr lang="en-US" smtClean="0"/>
              <a:pPr/>
              <a:t>1</a:t>
            </a:fld>
            <a:endParaRPr lang="en-US"/>
          </a:p>
        </p:txBody>
      </p:sp>
    </p:spTree>
    <p:extLst>
      <p:ext uri="{BB962C8B-B14F-4D97-AF65-F5344CB8AC3E}">
        <p14:creationId xmlns:p14="http://schemas.microsoft.com/office/powerpoint/2010/main" val="27372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F7F946-4A42-4F3A-9FB2-43F432A8BE7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93797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7F946-4A42-4F3A-9FB2-43F432A8BE7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287356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7F946-4A42-4F3A-9FB2-43F432A8BE7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387339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7F946-4A42-4F3A-9FB2-43F432A8BE7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303853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F7F946-4A42-4F3A-9FB2-43F432A8BE7A}"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117462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F7F946-4A42-4F3A-9FB2-43F432A8BE7A}"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250143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F7F946-4A42-4F3A-9FB2-43F432A8BE7A}"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365665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F7F946-4A42-4F3A-9FB2-43F432A8BE7A}"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136517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7F946-4A42-4F3A-9FB2-43F432A8BE7A}"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281071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7F946-4A42-4F3A-9FB2-43F432A8BE7A}"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73074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F7F946-4A42-4F3A-9FB2-43F432A8BE7A}"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AD68-680E-4D77-8BF0-E13EFD98FB87}" type="slidenum">
              <a:rPr lang="en-US" smtClean="0"/>
              <a:t>‹#›</a:t>
            </a:fld>
            <a:endParaRPr lang="en-US"/>
          </a:p>
        </p:txBody>
      </p:sp>
    </p:spTree>
    <p:extLst>
      <p:ext uri="{BB962C8B-B14F-4D97-AF65-F5344CB8AC3E}">
        <p14:creationId xmlns:p14="http://schemas.microsoft.com/office/powerpoint/2010/main" val="165474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7F946-4A42-4F3A-9FB2-43F432A8BE7A}" type="datetimeFigureOut">
              <a:rPr lang="en-US" smtClean="0"/>
              <a:t>10/8/2021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0AD68-680E-4D77-8BF0-E13EFD98FB87}" type="slidenum">
              <a:rPr lang="en-US" smtClean="0"/>
              <a:t>‹#›</a:t>
            </a:fld>
            <a:endParaRPr lang="en-US"/>
          </a:p>
        </p:txBody>
      </p:sp>
    </p:spTree>
    <p:extLst>
      <p:ext uri="{BB962C8B-B14F-4D97-AF65-F5344CB8AC3E}">
        <p14:creationId xmlns:p14="http://schemas.microsoft.com/office/powerpoint/2010/main" val="2805964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31684"/>
            <a:ext cx="12192000" cy="5084785"/>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pPr algn="ctr"/>
            <a:r>
              <a:rPr lang="en-US" sz="2000" dirty="0">
                <a:solidFill>
                  <a:schemeClr val="tx1"/>
                </a:solidFill>
                <a:latin typeface="Arial Black" panose="020B0A04020102020204" pitchFamily="34" charset="0"/>
              </a:rPr>
              <a:t>FOSTERING SUSTAINABILITY AND RESILIENCE FOR FOOD SECURITY IN THE SAVANNAH ZONES OF NORTHERN NIGERIA</a:t>
            </a:r>
            <a:r>
              <a:rPr lang="en-US" sz="2000" b="1" dirty="0">
                <a:solidFill>
                  <a:schemeClr val="tx1"/>
                </a:solidFill>
                <a:latin typeface="Arial Black" panose="020B0A04020102020204" pitchFamily="34" charset="0"/>
              </a:rPr>
              <a:t> </a:t>
            </a:r>
            <a:endParaRPr lang="en-US" sz="2000" b="1" dirty="0">
              <a:latin typeface="Arial Black" panose="020B0A04020102020204" pitchFamily="34" charset="0"/>
              <a:ea typeface="Arial" charset="0"/>
              <a:cs typeface="Arial" charset="0"/>
            </a:endParaRPr>
          </a:p>
        </p:txBody>
      </p:sp>
      <p:pic>
        <p:nvPicPr>
          <p:cNvPr id="6" name="Picture 5"/>
          <p:cNvPicPr/>
          <p:nvPr/>
        </p:nvPicPr>
        <p:blipFill>
          <a:blip r:embed="rId3"/>
          <a:srcRect/>
          <a:stretch>
            <a:fillRect/>
          </a:stretch>
        </p:blipFill>
        <p:spPr bwMode="auto">
          <a:xfrm>
            <a:off x="147034" y="5683575"/>
            <a:ext cx="1411309" cy="916004"/>
          </a:xfrm>
          <a:prstGeom prst="rect">
            <a:avLst/>
          </a:prstGeom>
          <a:noFill/>
          <a:ln w="9525">
            <a:noFill/>
            <a:miter lim="800000"/>
            <a:headEnd/>
            <a:tailEnd/>
          </a:ln>
        </p:spPr>
      </p:pic>
      <p:pic>
        <p:nvPicPr>
          <p:cNvPr id="8" name="Picture 7" descr="Image result for coat of arms nigeria"/>
          <p:cNvPicPr/>
          <p:nvPr/>
        </p:nvPicPr>
        <p:blipFill>
          <a:blip r:embed="rId4">
            <a:extLst>
              <a:ext uri="{28A0092B-C50C-407E-A947-70E740481C1C}">
                <a14:useLocalDpi xmlns:a14="http://schemas.microsoft.com/office/drawing/2010/main" val="0"/>
              </a:ext>
            </a:extLst>
          </a:blip>
          <a:srcRect l="15741" t="4800" r="23871" b="11600"/>
          <a:stretch>
            <a:fillRect/>
          </a:stretch>
        </p:blipFill>
        <p:spPr bwMode="auto">
          <a:xfrm>
            <a:off x="3979572" y="630972"/>
            <a:ext cx="3760631" cy="1944894"/>
          </a:xfrm>
          <a:prstGeom prst="rect">
            <a:avLst/>
          </a:prstGeom>
          <a:noFill/>
          <a:ln>
            <a:noFill/>
          </a:ln>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10754395" y="5683575"/>
            <a:ext cx="1295400" cy="916004"/>
          </a:xfrm>
          <a:prstGeom prst="rect">
            <a:avLst/>
          </a:prstGeom>
          <a:noFill/>
          <a:ln>
            <a:noFill/>
          </a:ln>
        </p:spPr>
      </p:pic>
      <p:pic>
        <p:nvPicPr>
          <p:cNvPr id="10" name="Picture 9" descr="C:\Users\RHODA ZIRA DIA\AppData\Local\Microsoft\Windows\INetCache\Content.Word\PHOTO-2021-05-19-10-01-5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8496" y="3880338"/>
            <a:ext cx="4211391" cy="2403125"/>
          </a:xfrm>
          <a:prstGeom prst="rect">
            <a:avLst/>
          </a:prstGeom>
          <a:noFill/>
          <a:ln>
            <a:noFill/>
          </a:ln>
        </p:spPr>
      </p:pic>
      <p:pic>
        <p:nvPicPr>
          <p:cNvPr id="11" name="Picture Placeholder 2"/>
          <p:cNvPicPr>
            <a:picLocks noChangeAspect="1"/>
          </p:cNvPicPr>
          <p:nvPr/>
        </p:nvPicPr>
        <p:blipFill>
          <a:blip r:embed="rId7" cstate="print">
            <a:extLst>
              <a:ext uri="{28A0092B-C50C-407E-A947-70E740481C1C}">
                <a14:useLocalDpi xmlns:a14="http://schemas.microsoft.com/office/drawing/2010/main" val="0"/>
              </a:ext>
            </a:extLst>
          </a:blip>
          <a:srcRect t="8930" b="8930"/>
          <a:stretch>
            <a:fillRect/>
          </a:stretch>
        </p:blipFill>
        <p:spPr>
          <a:xfrm>
            <a:off x="5950040" y="3880338"/>
            <a:ext cx="3263545" cy="2436843"/>
          </a:xfrm>
          <a:prstGeom prst="rect">
            <a:avLst/>
          </a:prstGeom>
        </p:spPr>
      </p:pic>
    </p:spTree>
    <p:extLst>
      <p:ext uri="{BB962C8B-B14F-4D97-AF65-F5344CB8AC3E}">
        <p14:creationId xmlns:p14="http://schemas.microsoft.com/office/powerpoint/2010/main" val="2762643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0349"/>
          </a:xfrm>
        </p:spPr>
        <p:txBody>
          <a:bodyPr/>
          <a:lstStyle/>
          <a:p>
            <a:pPr algn="ctr"/>
            <a:r>
              <a:rPr lang="en-US" b="1" dirty="0">
                <a:solidFill>
                  <a:srgbClr val="C00000"/>
                </a:solidFill>
              </a:rPr>
              <a:t>Goats dairy/Production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862" y="1825625"/>
            <a:ext cx="5433076" cy="4351338"/>
          </a:xfrm>
        </p:spPr>
      </p:pic>
      <p:pic>
        <p:nvPicPr>
          <p:cNvPr id="6" name="Picture 5" descr="C:\Users\RHODA ZIRA DIA\Downloads\IMG-20200611-WA0030.jpg"/>
          <p:cNvPicPr/>
          <p:nvPr/>
        </p:nvPicPr>
        <p:blipFill rotWithShape="1">
          <a:blip r:embed="rId3" cstate="print">
            <a:extLst>
              <a:ext uri="{28A0092B-C50C-407E-A947-70E740481C1C}">
                <a14:useLocalDpi xmlns:a14="http://schemas.microsoft.com/office/drawing/2010/main" val="0"/>
              </a:ext>
            </a:extLst>
          </a:blip>
          <a:srcRect l="2883" t="14817" r="11680" b="987"/>
          <a:stretch/>
        </p:blipFill>
        <p:spPr bwMode="auto">
          <a:xfrm>
            <a:off x="6764459" y="1981200"/>
            <a:ext cx="3587017" cy="4195763"/>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68403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3367"/>
          </a:xfrm>
        </p:spPr>
        <p:txBody>
          <a:bodyPr>
            <a:normAutofit/>
          </a:bodyPr>
          <a:lstStyle/>
          <a:p>
            <a:pPr algn="ctr"/>
            <a:r>
              <a:rPr lang="en-US" b="1" dirty="0">
                <a:solidFill>
                  <a:srgbClr val="C00000"/>
                </a:solidFill>
              </a:rPr>
              <a:t>Production of Energy Efficient Cook stove</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9385" y="1767010"/>
            <a:ext cx="4495230" cy="4351338"/>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970" y="1767010"/>
            <a:ext cx="4617678" cy="4351338"/>
          </a:xfrm>
          <a:prstGeom prst="rect">
            <a:avLst/>
          </a:prstGeom>
        </p:spPr>
      </p:pic>
    </p:spTree>
    <p:extLst>
      <p:ext uri="{BB962C8B-B14F-4D97-AF65-F5344CB8AC3E}">
        <p14:creationId xmlns:p14="http://schemas.microsoft.com/office/powerpoint/2010/main" val="173236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Carbonizing and  making of Briquettes from Farm Residue	</a:t>
            </a:r>
          </a:p>
        </p:txBody>
      </p:sp>
      <p:sp>
        <p:nvSpPr>
          <p:cNvPr id="3" name="AutoShape 2" descr="https://mail.google.com/mail/u/0?ui=2&amp;ik=5c6545fbaf&amp;attid=0.1.1&amp;permmsgid=msg-f:1712691701405085619&amp;th=17c4b40738026fb3&amp;view=fimg&amp;sz=s0-l75-ft&amp;attbid=ANGjdJ9F_j2PqzeuZhJhO7fFToMkMKaoGCcgozyqF-rz3eYCdZg14wmsEebUAFY7ZhBjEuKnxg2N1w9WxsaLZsxwVbZ6EqQ8SCbBTvfzMJkB1L3jHmCLvkbfydb1UoA&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Placeholder 2"/>
          <p:cNvPicPr>
            <a:picLocks noGrp="1" noChangeAspect="1"/>
          </p:cNvPicPr>
          <p:nvPr>
            <p:ph sz="half" idx="1"/>
          </p:nvPr>
        </p:nvPicPr>
        <p:blipFill>
          <a:blip r:embed="rId2">
            <a:extLst>
              <a:ext uri="{28A0092B-C50C-407E-A947-70E740481C1C}">
                <a14:useLocalDpi xmlns:a14="http://schemas.microsoft.com/office/drawing/2010/main" val="0"/>
              </a:ext>
            </a:extLst>
          </a:blip>
          <a:srcRect l="15802" r="15802"/>
          <a:stretch>
            <a:fillRect/>
          </a:stretch>
        </p:blipFill>
        <p:spPr>
          <a:xfrm>
            <a:off x="5931876" y="1825625"/>
            <a:ext cx="4665781" cy="4351338"/>
          </a:xfrm>
          <a:prstGeom prst="rect">
            <a:avLst/>
          </a:prstGeom>
        </p:spPr>
      </p:pic>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42635" y="4149969"/>
            <a:ext cx="4689242" cy="2026993"/>
          </a:xfr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635" y="1606062"/>
            <a:ext cx="4689241" cy="2543907"/>
          </a:xfrm>
          <a:prstGeom prst="rect">
            <a:avLst/>
          </a:prstGeom>
        </p:spPr>
      </p:pic>
    </p:spTree>
    <p:extLst>
      <p:ext uri="{BB962C8B-B14F-4D97-AF65-F5344CB8AC3E}">
        <p14:creationId xmlns:p14="http://schemas.microsoft.com/office/powerpoint/2010/main" val="337604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7521"/>
          </a:xfrm>
        </p:spPr>
        <p:txBody>
          <a:bodyPr>
            <a:normAutofit/>
          </a:bodyPr>
          <a:lstStyle/>
          <a:p>
            <a:r>
              <a:rPr lang="en-US" sz="4800" b="1" dirty="0">
                <a:solidFill>
                  <a:srgbClr val="C00000"/>
                </a:solidFill>
              </a:rPr>
              <a:t>Rice Contract  Farmers Collecting Inputs</a:t>
            </a:r>
          </a:p>
        </p:txBody>
      </p:sp>
      <p:pic>
        <p:nvPicPr>
          <p:cNvPr id="7" name="Picture Placeholder 2"/>
          <p:cNvPicPr>
            <a:picLocks noGrp="1" noChangeAspect="1"/>
          </p:cNvPicPr>
          <p:nvPr>
            <p:ph sz="half" idx="1"/>
          </p:nvPr>
        </p:nvPicPr>
        <p:blipFill>
          <a:blip r:embed="rId2">
            <a:extLst>
              <a:ext uri="{28A0092B-C50C-407E-A947-70E740481C1C}">
                <a14:useLocalDpi xmlns:a14="http://schemas.microsoft.com/office/drawing/2010/main" val="0"/>
              </a:ext>
            </a:extLst>
          </a:blip>
          <a:srcRect l="15845" r="15845"/>
          <a:stretch>
            <a:fillRect/>
          </a:stretch>
        </p:blipFill>
        <p:spPr>
          <a:xfrm>
            <a:off x="1163598" y="1825624"/>
            <a:ext cx="4727250" cy="4351339"/>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25625"/>
            <a:ext cx="5181600" cy="4351338"/>
          </a:xfrm>
          <a:prstGeom prst="rect">
            <a:avLst/>
          </a:prstGeom>
        </p:spPr>
      </p:pic>
    </p:spTree>
    <p:extLst>
      <p:ext uri="{BB962C8B-B14F-4D97-AF65-F5344CB8AC3E}">
        <p14:creationId xmlns:p14="http://schemas.microsoft.com/office/powerpoint/2010/main" val="262705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8084" y="167779"/>
            <a:ext cx="7603958" cy="2042021"/>
          </a:xfrm>
        </p:spPr>
        <p:txBody>
          <a:bodyPr>
            <a:normAutofit/>
          </a:bodyPr>
          <a:lstStyle/>
          <a:p>
            <a:pPr algn="ctr"/>
            <a:endParaRPr lang="en-US" sz="6000" b="1" u="sng" dirty="0">
              <a:solidFill>
                <a:srgbClr val="C00000"/>
              </a:solidFill>
              <a:latin typeface="Arial" charset="0"/>
              <a:ea typeface="Arial" charset="0"/>
              <a:cs typeface="Arial" charset="0"/>
            </a:endParaRPr>
          </a:p>
        </p:txBody>
      </p:sp>
      <p:pic>
        <p:nvPicPr>
          <p:cNvPr id="5" name="Picture 3" descr="C:\Users\omowar_aki\Pictures\images(33)_edit.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3792" y="3128964"/>
            <a:ext cx="5848031" cy="3881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Thank you.jpg"/>
          <p:cNvPicPr>
            <a:picLocks noChangeAspect="1"/>
          </p:cNvPicPr>
          <p:nvPr/>
        </p:nvPicPr>
        <p:blipFill>
          <a:blip r:embed="rId3"/>
          <a:srcRect/>
          <a:stretch>
            <a:fillRect/>
          </a:stretch>
        </p:blipFill>
        <p:spPr bwMode="auto">
          <a:xfrm>
            <a:off x="2133600" y="381000"/>
            <a:ext cx="8001000" cy="3276600"/>
          </a:xfrm>
          <a:prstGeom prst="rect">
            <a:avLst/>
          </a:prstGeom>
          <a:noFill/>
          <a:ln w="9525">
            <a:noFill/>
            <a:miter lim="800000"/>
            <a:headEnd/>
            <a:tailEnd/>
          </a:ln>
        </p:spPr>
      </p:pic>
    </p:spTree>
    <p:extLst>
      <p:ext uri="{BB962C8B-B14F-4D97-AF65-F5344CB8AC3E}">
        <p14:creationId xmlns:p14="http://schemas.microsoft.com/office/powerpoint/2010/main" val="361983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55" y="1825626"/>
            <a:ext cx="11320530" cy="2148497"/>
          </a:xfrm>
        </p:spPr>
        <p:txBody>
          <a:bodyPr>
            <a:normAutofit/>
          </a:bodyPr>
          <a:lstStyle/>
          <a:p>
            <a:pPr marL="0" indent="0" algn="ctr">
              <a:buNone/>
            </a:pPr>
            <a:r>
              <a:rPr lang="en-GB" sz="4000" dirty="0"/>
              <a:t>To share  our experience </a:t>
            </a:r>
            <a:r>
              <a:rPr lang="en-US" sz="4000" dirty="0"/>
              <a:t>on gender implementation in projects</a:t>
            </a:r>
          </a:p>
        </p:txBody>
      </p:sp>
      <p:sp>
        <p:nvSpPr>
          <p:cNvPr id="4" name="Title 1"/>
          <p:cNvSpPr txBox="1">
            <a:spLocks noGrp="1"/>
          </p:cNvSpPr>
          <p:nvPr>
            <p:ph type="title"/>
          </p:nvPr>
        </p:nvSpPr>
        <p:spPr>
          <a:xfrm>
            <a:off x="838200" y="635582"/>
            <a:ext cx="10611118" cy="909883"/>
          </a:xfrm>
        </p:spPr>
        <p:txBody>
          <a:bodyPr>
            <a:normAutofit/>
          </a:bodyPr>
          <a:lstStyle/>
          <a:p>
            <a:pPr lvl="0"/>
            <a:r>
              <a:rPr lang="en-GB" sz="5400" b="1" dirty="0">
                <a:solidFill>
                  <a:srgbClr val="C00000"/>
                </a:solidFill>
              </a:rPr>
              <a:t>Presentation Objective</a:t>
            </a:r>
          </a:p>
        </p:txBody>
      </p:sp>
    </p:spTree>
    <p:extLst>
      <p:ext uri="{BB962C8B-B14F-4D97-AF65-F5344CB8AC3E}">
        <p14:creationId xmlns:p14="http://schemas.microsoft.com/office/powerpoint/2010/main" val="263227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381000"/>
            <a:ext cx="8534398" cy="762000"/>
          </a:xfrm>
        </p:spPr>
        <p:txBody>
          <a:bodyPr>
            <a:normAutofit/>
          </a:bodyPr>
          <a:lstStyle/>
          <a:p>
            <a:r>
              <a:rPr lang="en-US" dirty="0">
                <a:solidFill>
                  <a:srgbClr val="C00000"/>
                </a:solidFill>
                <a:latin typeface="Arial Black" panose="020B0A04020102020204" pitchFamily="34" charset="0"/>
              </a:rPr>
              <a:t>Preamble</a:t>
            </a:r>
            <a:endParaRPr lang="en-US" dirty="0">
              <a:latin typeface="Arial Black" panose="020B0A04020102020204" pitchFamily="34" charset="0"/>
            </a:endParaRPr>
          </a:p>
        </p:txBody>
      </p:sp>
      <p:sp>
        <p:nvSpPr>
          <p:cNvPr id="3" name="Content Placeholder 2"/>
          <p:cNvSpPr>
            <a:spLocks noGrp="1"/>
          </p:cNvSpPr>
          <p:nvPr>
            <p:ph idx="1"/>
          </p:nvPr>
        </p:nvSpPr>
        <p:spPr>
          <a:xfrm>
            <a:off x="734097" y="1155878"/>
            <a:ext cx="10547796" cy="5502829"/>
          </a:xfrm>
        </p:spPr>
        <p:txBody>
          <a:bodyPr>
            <a:noAutofit/>
          </a:bodyPr>
          <a:lstStyle/>
          <a:p>
            <a:pPr marL="0" indent="0" algn="ctr">
              <a:buNone/>
            </a:pPr>
            <a:r>
              <a:rPr lang="en-US" sz="3200" dirty="0"/>
              <a:t>The project by design targets only women and youths as the direct beneficiaries which means that every project activities that beneficiaries participate are  women  33% while youth( Male=50%, Female=50%) take 67%. Logically and in general, males participate at 33.5% while females participate at 66.5%</a:t>
            </a:r>
          </a:p>
          <a:p>
            <a:pPr marL="0" indent="0" algn="ctr">
              <a:buNone/>
            </a:pPr>
            <a:r>
              <a:rPr lang="en-US" sz="3200" dirty="0"/>
              <a:t>The Project carried out a Gender study to generate information on gender gaps as well as, gender roles, gender participation in agricultural values chains, needs, constraints and opportunities of women and men in the project target areas. The study helped to </a:t>
            </a:r>
            <a:r>
              <a:rPr lang="en-US" sz="3200" b="1" dirty="0"/>
              <a:t>establish a baseline</a:t>
            </a:r>
            <a:r>
              <a:rPr lang="en-US" sz="3200" dirty="0"/>
              <a:t> information in order to inform interventions and better track the impacts of such interventions during the life of the project.</a:t>
            </a:r>
          </a:p>
          <a:p>
            <a:pPr marL="0" indent="0">
              <a:buNone/>
            </a:pPr>
            <a:endParaRPr lang="en-US" dirty="0"/>
          </a:p>
          <a:p>
            <a:pPr marL="0" indent="0" algn="just">
              <a:buNone/>
            </a:pPr>
            <a:endParaRPr lang="en-GB" dirty="0"/>
          </a:p>
        </p:txBody>
      </p:sp>
    </p:spTree>
    <p:extLst>
      <p:ext uri="{BB962C8B-B14F-4D97-AF65-F5344CB8AC3E}">
        <p14:creationId xmlns:p14="http://schemas.microsoft.com/office/powerpoint/2010/main" val="207459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105508"/>
            <a:ext cx="8534398" cy="633046"/>
          </a:xfrm>
        </p:spPr>
        <p:txBody>
          <a:bodyPr>
            <a:normAutofit fontScale="90000"/>
          </a:bodyPr>
          <a:lstStyle/>
          <a:p>
            <a:r>
              <a:rPr lang="en-US" dirty="0">
                <a:solidFill>
                  <a:srgbClr val="C00000"/>
                </a:solidFill>
                <a:latin typeface="Arial Black" panose="020B0A04020102020204" pitchFamily="34" charset="0"/>
              </a:rPr>
              <a:t>Brief from the Study</a:t>
            </a:r>
            <a:endParaRPr lang="en-US" dirty="0">
              <a:latin typeface="Arial Black" panose="020B0A04020102020204" pitchFamily="34" charset="0"/>
            </a:endParaRPr>
          </a:p>
        </p:txBody>
      </p:sp>
      <p:sp>
        <p:nvSpPr>
          <p:cNvPr id="3" name="Content Placeholder 2"/>
          <p:cNvSpPr>
            <a:spLocks noGrp="1"/>
          </p:cNvSpPr>
          <p:nvPr>
            <p:ph idx="1"/>
          </p:nvPr>
        </p:nvSpPr>
        <p:spPr>
          <a:xfrm>
            <a:off x="468924" y="738555"/>
            <a:ext cx="11031414" cy="5568460"/>
          </a:xfrm>
        </p:spPr>
        <p:txBody>
          <a:bodyPr>
            <a:normAutofit fontScale="92500" lnSpcReduction="20000"/>
          </a:bodyPr>
          <a:lstStyle/>
          <a:p>
            <a:r>
              <a:rPr lang="en-US" dirty="0"/>
              <a:t>Household decision making around productive and income generating activities in the past 12 months in the project area revealed that men dominated the household decision making </a:t>
            </a:r>
          </a:p>
          <a:p>
            <a:r>
              <a:rPr lang="en-US" dirty="0"/>
              <a:t>Men had more access to nine (64.3%) while Women had more access to five (35.7%) out of 14 productive resources identified, out of the eight activities analyzed, it is only in food crop farming decision that women were rated higher than men in decision making. </a:t>
            </a:r>
          </a:p>
          <a:p>
            <a:r>
              <a:rPr lang="en-US" dirty="0"/>
              <a:t>Out of the 12 productive activities or roles investigated, women/girls participated more in eight (66.7%) while men/boys participated more in only four (33.3%).</a:t>
            </a:r>
          </a:p>
          <a:p>
            <a:r>
              <a:rPr lang="en-US" dirty="0"/>
              <a:t>Women/girls participated more in 9 out of the 12 identified reproductive roles representing 75% while men/boys participated more in only three (25%). </a:t>
            </a:r>
          </a:p>
          <a:p>
            <a:r>
              <a:rPr lang="en-US" dirty="0"/>
              <a:t> 50% of the women reported that it is very true that men have claim over their </a:t>
            </a:r>
            <a:r>
              <a:rPr lang="en-US" dirty="0" err="1"/>
              <a:t>labour</a:t>
            </a:r>
            <a:r>
              <a:rPr lang="en-US" dirty="0"/>
              <a:t> while 45% of women also reported that they have difficulties obtaining sufficient </a:t>
            </a:r>
            <a:r>
              <a:rPr lang="en-US" dirty="0" err="1"/>
              <a:t>labour</a:t>
            </a:r>
            <a:r>
              <a:rPr lang="en-US" dirty="0"/>
              <a:t> during peak period for their own personal farming activities. About 82% of the community lands are owned by men while only 17.7% are owned by women</a:t>
            </a:r>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36365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558" y="228601"/>
            <a:ext cx="7938578" cy="762000"/>
          </a:xfrm>
        </p:spPr>
        <p:txBody>
          <a:bodyPr>
            <a:noAutofit/>
          </a:bodyPr>
          <a:lstStyle/>
          <a:p>
            <a:pPr algn="ctr"/>
            <a:r>
              <a:rPr lang="en-US" sz="4800" dirty="0">
                <a:solidFill>
                  <a:srgbClr val="C00000"/>
                </a:solidFill>
                <a:latin typeface="Arial Black" panose="020B0A04020102020204" pitchFamily="34" charset="0"/>
              </a:rPr>
              <a:t>Our Approach</a:t>
            </a:r>
          </a:p>
        </p:txBody>
      </p:sp>
      <p:sp>
        <p:nvSpPr>
          <p:cNvPr id="3" name="Content Placeholder 2"/>
          <p:cNvSpPr>
            <a:spLocks noGrp="1"/>
          </p:cNvSpPr>
          <p:nvPr>
            <p:ph idx="1"/>
          </p:nvPr>
        </p:nvSpPr>
        <p:spPr>
          <a:xfrm>
            <a:off x="1395046" y="965616"/>
            <a:ext cx="9952892" cy="5177275"/>
          </a:xfrm>
        </p:spPr>
        <p:txBody>
          <a:bodyPr>
            <a:noAutofit/>
          </a:bodyPr>
          <a:lstStyle/>
          <a:p>
            <a:r>
              <a:rPr lang="en-US" sz="3200" dirty="0"/>
              <a:t>Robust and continuous sensitization of Men /Community and Religious leaders for Women’s Participation From Inception </a:t>
            </a:r>
          </a:p>
          <a:p>
            <a:r>
              <a:rPr lang="en-US" sz="3200" dirty="0"/>
              <a:t>Setting aside some interventions strictly for Women or giving women more slots/priority</a:t>
            </a:r>
          </a:p>
          <a:p>
            <a:r>
              <a:rPr lang="en-US" sz="3200" dirty="0"/>
              <a:t>Beneficiaries driven intervention which involves the project team at the state level sit with the beneficiaries to discuss livelihood support activities they can do as a source of additional income. All states came up with different activities depending on the interest of the various Cooperative groups </a:t>
            </a:r>
          </a:p>
          <a:p>
            <a:endParaRPr lang="en-US" sz="3200" dirty="0"/>
          </a:p>
        </p:txBody>
      </p:sp>
    </p:spTree>
    <p:extLst>
      <p:ext uri="{BB962C8B-B14F-4D97-AF65-F5344CB8AC3E}">
        <p14:creationId xmlns:p14="http://schemas.microsoft.com/office/powerpoint/2010/main" val="308701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0967"/>
          </a:xfrm>
        </p:spPr>
        <p:txBody>
          <a:bodyPr>
            <a:normAutofit fontScale="90000"/>
          </a:bodyPr>
          <a:lstStyle/>
          <a:p>
            <a:pPr algn="ctr"/>
            <a:r>
              <a:rPr lang="en-US" sz="6000" b="1" dirty="0">
                <a:solidFill>
                  <a:srgbClr val="C00000"/>
                </a:solidFill>
              </a:rPr>
              <a:t>Activities</a:t>
            </a:r>
          </a:p>
        </p:txBody>
      </p:sp>
      <p:sp>
        <p:nvSpPr>
          <p:cNvPr id="3" name="Content Placeholder 2"/>
          <p:cNvSpPr>
            <a:spLocks noGrp="1"/>
          </p:cNvSpPr>
          <p:nvPr>
            <p:ph idx="1"/>
          </p:nvPr>
        </p:nvSpPr>
        <p:spPr>
          <a:xfrm>
            <a:off x="838200" y="1430215"/>
            <a:ext cx="10515600" cy="4746748"/>
          </a:xfrm>
        </p:spPr>
        <p:txBody>
          <a:bodyPr/>
          <a:lstStyle/>
          <a:p>
            <a:r>
              <a:rPr lang="en-US" dirty="0"/>
              <a:t>Bee Keeping– 80%</a:t>
            </a:r>
          </a:p>
          <a:p>
            <a:r>
              <a:rPr lang="en-US" dirty="0"/>
              <a:t>Goats dairy/Keeping/Production – 100%</a:t>
            </a:r>
          </a:p>
          <a:p>
            <a:r>
              <a:rPr lang="en-US" dirty="0"/>
              <a:t>Noodles Making Machines-100%</a:t>
            </a:r>
          </a:p>
          <a:p>
            <a:r>
              <a:rPr lang="en-US" dirty="0"/>
              <a:t>Contract Farming for Rice- -95%</a:t>
            </a:r>
          </a:p>
          <a:p>
            <a:r>
              <a:rPr lang="en-US" dirty="0"/>
              <a:t>Rice and G/Nut Processing &amp; Value addition  95%</a:t>
            </a:r>
          </a:p>
          <a:p>
            <a:r>
              <a:rPr lang="en-US" dirty="0"/>
              <a:t>Mush room Farming- 79%</a:t>
            </a:r>
          </a:p>
          <a:p>
            <a:r>
              <a:rPr lang="en-US" dirty="0"/>
              <a:t>Seed Multiplication- 63%</a:t>
            </a:r>
          </a:p>
          <a:p>
            <a:r>
              <a:rPr lang="en-US" dirty="0"/>
              <a:t>Chemical spraying Machines – 24%</a:t>
            </a:r>
          </a:p>
          <a:p>
            <a:r>
              <a:rPr lang="en-US" dirty="0"/>
              <a:t>Ram Fattening – 4%</a:t>
            </a:r>
          </a:p>
          <a:p>
            <a:endParaRPr lang="en-US" dirty="0"/>
          </a:p>
          <a:p>
            <a:endParaRPr lang="en-US" dirty="0"/>
          </a:p>
          <a:p>
            <a:endParaRPr lang="en-US" dirty="0"/>
          </a:p>
        </p:txBody>
      </p:sp>
    </p:spTree>
    <p:extLst>
      <p:ext uri="{BB962C8B-B14F-4D97-AF65-F5344CB8AC3E}">
        <p14:creationId xmlns:p14="http://schemas.microsoft.com/office/powerpoint/2010/main" val="406308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016"/>
            <a:ext cx="10515600" cy="797170"/>
          </a:xfrm>
        </p:spPr>
        <p:txBody>
          <a:bodyPr>
            <a:normAutofit/>
          </a:bodyPr>
          <a:lstStyle/>
          <a:p>
            <a:pPr algn="ctr"/>
            <a:r>
              <a:rPr lang="en-US" b="1" dirty="0">
                <a:solidFill>
                  <a:srgbClr val="C00000"/>
                </a:solidFill>
              </a:rPr>
              <a:t>Outcome</a:t>
            </a:r>
            <a:endParaRPr lang="en-US" dirty="0"/>
          </a:p>
        </p:txBody>
      </p:sp>
      <p:sp>
        <p:nvSpPr>
          <p:cNvPr id="3" name="Content Placeholder 2"/>
          <p:cNvSpPr>
            <a:spLocks noGrp="1"/>
          </p:cNvSpPr>
          <p:nvPr>
            <p:ph idx="1"/>
          </p:nvPr>
        </p:nvSpPr>
        <p:spPr>
          <a:xfrm>
            <a:off x="838199" y="1332410"/>
            <a:ext cx="10626969" cy="5525589"/>
          </a:xfrm>
        </p:spPr>
        <p:txBody>
          <a:bodyPr>
            <a:noAutofit/>
          </a:bodyPr>
          <a:lstStyle/>
          <a:p>
            <a:r>
              <a:rPr lang="en-US" sz="2400" dirty="0"/>
              <a:t>Significant increase in women  turn out is recorded due to awareness and increase in their economic life in all activities</a:t>
            </a:r>
          </a:p>
          <a:p>
            <a:r>
              <a:rPr lang="en-US" sz="2400" dirty="0"/>
              <a:t>Significant improvement in the wellbeing of the women beneficiaries which leads to great change in the nutritional status of their children</a:t>
            </a:r>
          </a:p>
          <a:p>
            <a:r>
              <a:rPr lang="en-US" sz="2400" dirty="0"/>
              <a:t>Many women are now acquiring/purchasing / increasing their farm lands due to series of benefits provided by the project. They are now bold to take on crop production alongside men especially in the case of rice production</a:t>
            </a:r>
          </a:p>
          <a:p>
            <a:r>
              <a:rPr lang="en-US" sz="2400" dirty="0"/>
              <a:t>Women now have income of their own  and are paying school fees and taking up financial roles in supporting in their families</a:t>
            </a:r>
          </a:p>
          <a:p>
            <a:r>
              <a:rPr lang="en-US" sz="2400" dirty="0"/>
              <a:t>Women now contest  for post in their mix cooperative groups  and participate in decision making during community meeting</a:t>
            </a:r>
          </a:p>
          <a:p>
            <a:r>
              <a:rPr lang="en-US" sz="2400" dirty="0"/>
              <a:t>A total number of 38,901women benefited directly  from both on-farm and off-farm livelihood activities. </a:t>
            </a:r>
          </a:p>
          <a:p>
            <a:endParaRPr lang="en-US" sz="2400" dirty="0">
              <a:solidFill>
                <a:schemeClr val="accent1">
                  <a:lumMod val="50000"/>
                </a:schemeClr>
              </a:solidFill>
            </a:endParaRPr>
          </a:p>
        </p:txBody>
      </p:sp>
    </p:spTree>
    <p:extLst>
      <p:ext uri="{BB962C8B-B14F-4D97-AF65-F5344CB8AC3E}">
        <p14:creationId xmlns:p14="http://schemas.microsoft.com/office/powerpoint/2010/main" val="79776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C00000"/>
                </a:solidFill>
              </a:rPr>
              <a:t>Women Harvesting &amp; Packaging Honey</a:t>
            </a:r>
          </a:p>
        </p:txBody>
      </p:sp>
      <p:pic>
        <p:nvPicPr>
          <p:cNvPr id="5" name="Content Placeholder 3" descr="C:\Users\RHODA ZIRA DIA\AppData\Local\Microsoft\Windows\INetCache\Content.Word\PHOTO-2021-04-29-13-50-56.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879431"/>
            <a:ext cx="4906108" cy="4638597"/>
          </a:xfrm>
          <a:prstGeom prst="rect">
            <a:avLst/>
          </a:prstGeom>
          <a:noFill/>
          <a:ln>
            <a:noFill/>
          </a:ln>
        </p:spPr>
      </p:pic>
      <p:pic>
        <p:nvPicPr>
          <p:cNvPr id="6" name="Content Placeholder 5" descr="C:\Users\RHODA ZIRA DIA\AppData\Local\Microsoft\Windows\INetCache\Content.Word\PHOTO-2021-04-29-13-54-08.jpg"/>
          <p:cNvPicPr>
            <a:picLocks noGrp="1"/>
          </p:cNvPicPr>
          <p:nvPr>
            <p:ph sz="half" idx="2"/>
          </p:nvPr>
        </p:nvPicPr>
        <p:blipFill rotWithShape="1">
          <a:blip r:embed="rId3">
            <a:extLst>
              <a:ext uri="{28A0092B-C50C-407E-A947-70E740481C1C}">
                <a14:useLocalDpi xmlns:a14="http://schemas.microsoft.com/office/drawing/2010/main" val="0"/>
              </a:ext>
            </a:extLst>
          </a:blip>
          <a:srcRect l="22216" t="21682" r="14033"/>
          <a:stretch/>
        </p:blipFill>
        <p:spPr bwMode="auto">
          <a:xfrm>
            <a:off x="5883183" y="3838256"/>
            <a:ext cx="5181600" cy="2679773"/>
          </a:xfrm>
          <a:prstGeom prst="rect">
            <a:avLst/>
          </a:prstGeom>
          <a:noFill/>
          <a:ln>
            <a:noFill/>
          </a:ln>
        </p:spPr>
      </p:pic>
      <p:pic>
        <p:nvPicPr>
          <p:cNvPr id="7" name="Picture 6" descr="C:\Users\RHODA ZIRA DIA\AppData\Local\Microsoft\Windows\INetCache\Content.Word\PHOTO-2021-04-29-13-54-08_1jpg"/>
          <p:cNvPicPr/>
          <p:nvPr/>
        </p:nvPicPr>
        <p:blipFill>
          <a:blip r:embed="rId4">
            <a:extLst>
              <a:ext uri="{28A0092B-C50C-407E-A947-70E740481C1C}">
                <a14:useLocalDpi xmlns:a14="http://schemas.microsoft.com/office/drawing/2010/main" val="0"/>
              </a:ext>
            </a:extLst>
          </a:blip>
          <a:srcRect/>
          <a:stretch>
            <a:fillRect/>
          </a:stretch>
        </p:blipFill>
        <p:spPr bwMode="auto">
          <a:xfrm>
            <a:off x="5883183" y="1825626"/>
            <a:ext cx="4736919" cy="1877692"/>
          </a:xfrm>
          <a:prstGeom prst="rect">
            <a:avLst/>
          </a:prstGeom>
          <a:noFill/>
          <a:ln>
            <a:noFill/>
          </a:ln>
        </p:spPr>
      </p:pic>
    </p:spTree>
    <p:extLst>
      <p:ext uri="{BB962C8B-B14F-4D97-AF65-F5344CB8AC3E}">
        <p14:creationId xmlns:p14="http://schemas.microsoft.com/office/powerpoint/2010/main" val="379330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0349"/>
          </a:xfrm>
        </p:spPr>
        <p:txBody>
          <a:bodyPr/>
          <a:lstStyle/>
          <a:p>
            <a:pPr algn="ctr"/>
            <a:r>
              <a:rPr lang="en-US" b="1" dirty="0">
                <a:solidFill>
                  <a:srgbClr val="C00000"/>
                </a:solidFill>
              </a:rPr>
              <a:t>Rice Processing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2585" y="1524000"/>
            <a:ext cx="4677508" cy="4652963"/>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989" y="3645877"/>
            <a:ext cx="4368596" cy="253108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989" y="1441938"/>
            <a:ext cx="4251365" cy="2602894"/>
          </a:xfrm>
          <a:prstGeom prst="rect">
            <a:avLst/>
          </a:prstGeom>
        </p:spPr>
      </p:pic>
    </p:spTree>
    <p:extLst>
      <p:ext uri="{BB962C8B-B14F-4D97-AF65-F5344CB8AC3E}">
        <p14:creationId xmlns:p14="http://schemas.microsoft.com/office/powerpoint/2010/main" val="525120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662</Words>
  <Application>Microsoft Office PowerPoint</Application>
  <PresentationFormat>Widescreen</PresentationFormat>
  <Paragraphs>44</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FOSTERING SUSTAINABILITY AND RESILIENCE FOR FOOD SECURITY IN THE SAVANNAH ZONES OF NORTHERN NIGERIA </vt:lpstr>
      <vt:lpstr>Presentation Objective</vt:lpstr>
      <vt:lpstr>Preamble</vt:lpstr>
      <vt:lpstr>Brief from the Study</vt:lpstr>
      <vt:lpstr>Our Approach</vt:lpstr>
      <vt:lpstr>Activities</vt:lpstr>
      <vt:lpstr>Outcome</vt:lpstr>
      <vt:lpstr>Women Harvesting &amp; Packaging Honey</vt:lpstr>
      <vt:lpstr>Rice Processing </vt:lpstr>
      <vt:lpstr>Goats dairy/Production</vt:lpstr>
      <vt:lpstr>Production of Energy Efficient Cook stove</vt:lpstr>
      <vt:lpstr>Carbonizing and  making of Briquettes from Farm Residue </vt:lpstr>
      <vt:lpstr>Rice Contract  Farmers Collecting Inputs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RHODA ZIRA DIA</dc:creator>
  <cp:lastModifiedBy>Paez-Valencia, Ana Maria (ICRAF)</cp:lastModifiedBy>
  <cp:revision>28</cp:revision>
  <dcterms:created xsi:type="dcterms:W3CDTF">2021-10-04T09:20:53Z</dcterms:created>
  <dcterms:modified xsi:type="dcterms:W3CDTF">2021-10-08T08:17:40Z</dcterms:modified>
</cp:coreProperties>
</file>