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81" r:id="rId4"/>
    <p:sldId id="319" r:id="rId5"/>
    <p:sldId id="318" r:id="rId6"/>
    <p:sldId id="297" r:id="rId7"/>
    <p:sldId id="282" r:id="rId8"/>
    <p:sldId id="295" r:id="rId9"/>
    <p:sldId id="296" r:id="rId10"/>
    <p:sldId id="29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07D"/>
    <a:srgbClr val="FEBA1B"/>
    <a:srgbClr val="95AC55"/>
    <a:srgbClr val="FFD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989" y="77"/>
      </p:cViewPr>
      <p:guideLst/>
    </p:cSldViewPr>
  </p:slideViewPr>
  <p:notesTextViewPr>
    <p:cViewPr>
      <p:scale>
        <a:sx n="225" d="100"/>
        <a:sy n="225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28E17E-B513-5241-85F4-ECF91644F3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69F78-9A06-9D49-8ED3-1C20A7473D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EF2A3-1FE0-884F-952B-BF21381F3F2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8B680-4137-0743-A28C-89ACC238C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A38B2-AFD9-3B46-8F56-D47E52356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D7C0-8AD2-3941-B32F-2A7D2302D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6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3F5A5423-D977-2882-89FB-6790F56B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29" y="753859"/>
            <a:ext cx="6155970" cy="53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616" y="524161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0" y="154230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616" y="524161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0" y="154230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056DE4-DF38-D641-B22C-A56CF6BDCACB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5799909" y="182918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4958AA-16D2-2B4E-A183-919FB10820F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0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0356B2-8572-DB44-907F-C4481D3C31B3}"/>
              </a:ext>
            </a:extLst>
          </p:cNvPr>
          <p:cNvSpPr/>
          <p:nvPr userDrawn="1"/>
        </p:nvSpPr>
        <p:spPr>
          <a:xfrm>
            <a:off x="534838" y="172528"/>
            <a:ext cx="7643004" cy="6685472"/>
          </a:xfrm>
          <a:prstGeom prst="rect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15" y="826210"/>
            <a:ext cx="3579715" cy="709292"/>
          </a:xfrm>
        </p:spPr>
        <p:txBody>
          <a:bodyPr anchor="t"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804" y="826210"/>
            <a:ext cx="7132155" cy="5384808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0715" y="1818639"/>
            <a:ext cx="3579715" cy="4392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4899804" y="6419461"/>
            <a:ext cx="5027967" cy="18402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0" y="391886"/>
            <a:ext cx="2958285" cy="17745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EBFAD5-5427-CC41-A031-92A4B394C18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4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363E4E-7212-0C4B-85D7-7F913B5725EC}"/>
              </a:ext>
            </a:extLst>
          </p:cNvPr>
          <p:cNvSpPr/>
          <p:nvPr userDrawn="1"/>
        </p:nvSpPr>
        <p:spPr>
          <a:xfrm>
            <a:off x="6400800" y="0"/>
            <a:ext cx="57912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6" y="574131"/>
            <a:ext cx="5450334" cy="547304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4544" y="574131"/>
            <a:ext cx="5120640" cy="5791835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552756"/>
            <a:ext cx="5450334" cy="48132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BEB47-66BB-5B40-8714-FFAC3F887CA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2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3005010" y="0"/>
            <a:ext cx="9186990" cy="18288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79909-861A-BB42-A22C-926302DECD17}"/>
              </a:ext>
            </a:extLst>
          </p:cNvPr>
          <p:cNvSpPr/>
          <p:nvPr userDrawn="1"/>
        </p:nvSpPr>
        <p:spPr>
          <a:xfrm>
            <a:off x="-1" y="0"/>
            <a:ext cx="3005011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5" y="300478"/>
            <a:ext cx="2401140" cy="956821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5" y="1552756"/>
            <a:ext cx="2401140" cy="50309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2CC6D-93C2-9946-AC4F-0BE75E6B5FD8}"/>
              </a:ext>
            </a:extLst>
          </p:cNvPr>
          <p:cNvSpPr/>
          <p:nvPr userDrawn="1"/>
        </p:nvSpPr>
        <p:spPr>
          <a:xfrm>
            <a:off x="10930599" y="258274"/>
            <a:ext cx="1097539" cy="52023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2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5514536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5" y="438746"/>
            <a:ext cx="5144341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5144340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2C1D8-42FF-2844-BB8E-0DEECA5491A3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50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4928462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4558266" cy="1106291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4558266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4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3387417" cy="1106291"/>
          </a:xfrm>
        </p:spPr>
        <p:txBody>
          <a:bodyPr anchor="t">
            <a:noAutofit/>
          </a:bodyPr>
          <a:lstStyle>
            <a:lvl1pPr>
              <a:defRPr sz="2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9688" y="438746"/>
            <a:ext cx="2915568" cy="54447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572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E8E4AF-D05E-284B-87D4-9FBE21897736}"/>
              </a:ext>
            </a:extLst>
          </p:cNvPr>
          <p:cNvSpPr/>
          <p:nvPr userDrawn="1"/>
        </p:nvSpPr>
        <p:spPr>
          <a:xfrm>
            <a:off x="0" y="0"/>
            <a:ext cx="8091487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7345054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1683" y="1441376"/>
            <a:ext cx="3268355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F714DF1-1381-B141-8F47-0CB9C9580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9258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F1C3A1-126D-7849-AE4A-576EB0F55366}"/>
              </a:ext>
            </a:extLst>
          </p:cNvPr>
          <p:cNvSpPr txBox="1">
            <a:spLocks/>
          </p:cNvSpPr>
          <p:nvPr userDrawn="1"/>
        </p:nvSpPr>
        <p:spPr>
          <a:xfrm>
            <a:off x="8461683" y="438745"/>
            <a:ext cx="3268355" cy="1106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4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EB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16" y="1569157"/>
            <a:ext cx="8901133" cy="2209119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873" y="4531701"/>
            <a:ext cx="6858577" cy="120569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9274810" y="4183985"/>
            <a:ext cx="2072639" cy="1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9D5AF-59B8-1E47-8F8D-1996D800CCC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2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E8E4AF-D05E-284B-87D4-9FBE218977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8747"/>
            <a:ext cx="5172075" cy="1002630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088" y="1709643"/>
            <a:ext cx="5172075" cy="8155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1" y="1441376"/>
            <a:ext cx="4529138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F1C3A1-126D-7849-AE4A-576EB0F55366}"/>
              </a:ext>
            </a:extLst>
          </p:cNvPr>
          <p:cNvSpPr txBox="1">
            <a:spLocks/>
          </p:cNvSpPr>
          <p:nvPr userDrawn="1"/>
        </p:nvSpPr>
        <p:spPr>
          <a:xfrm>
            <a:off x="7200901" y="438745"/>
            <a:ext cx="4529137" cy="748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833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0F0D87-BE47-8144-9057-AE6834DB2C82}"/>
              </a:ext>
            </a:extLst>
          </p:cNvPr>
          <p:cNvSpPr/>
          <p:nvPr userDrawn="1"/>
        </p:nvSpPr>
        <p:spPr>
          <a:xfrm>
            <a:off x="542725" y="2364632"/>
            <a:ext cx="5450334" cy="4060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28" y="594809"/>
            <a:ext cx="5154505" cy="1137738"/>
          </a:xfrm>
        </p:spPr>
        <p:txBody>
          <a:bodyPr anchor="t">
            <a:noAutofit/>
          </a:bodyPr>
          <a:lstStyle>
            <a:lvl1pPr>
              <a:defRPr sz="4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4544" y="574131"/>
            <a:ext cx="5120640" cy="2675363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885" y="2843221"/>
            <a:ext cx="4859585" cy="32206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2F129-8BDC-334A-B1CB-1EF371B77ABE}"/>
              </a:ext>
            </a:extLst>
          </p:cNvPr>
          <p:cNvSpPr/>
          <p:nvPr userDrawn="1"/>
        </p:nvSpPr>
        <p:spPr>
          <a:xfrm>
            <a:off x="552028" y="2336801"/>
            <a:ext cx="5441031" cy="1524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CEB08E-206B-8240-B83A-0474956BE871}"/>
              </a:ext>
            </a:extLst>
          </p:cNvPr>
          <p:cNvSpPr/>
          <p:nvPr userDrawn="1"/>
        </p:nvSpPr>
        <p:spPr>
          <a:xfrm>
            <a:off x="6630704" y="3504013"/>
            <a:ext cx="5561296" cy="335398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BECE62D-3AC0-FA4A-8225-4792C7558E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1180" y="3955871"/>
            <a:ext cx="4764003" cy="20416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5BA19-F8B2-774E-BFB6-3A626FB88939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6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86E8D-5574-FE44-938D-CA89848FB2AB}"/>
              </a:ext>
            </a:extLst>
          </p:cNvPr>
          <p:cNvSpPr/>
          <p:nvPr userDrawn="1"/>
        </p:nvSpPr>
        <p:spPr>
          <a:xfrm>
            <a:off x="0" y="-456420"/>
            <a:ext cx="12192000" cy="161314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12A9-243D-D94C-ADBD-98169AEFD03F}"/>
              </a:ext>
            </a:extLst>
          </p:cNvPr>
          <p:cNvSpPr/>
          <p:nvPr userDrawn="1"/>
        </p:nvSpPr>
        <p:spPr>
          <a:xfrm>
            <a:off x="1" y="4554747"/>
            <a:ext cx="12192000" cy="2303253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5" y="3260785"/>
            <a:ext cx="5450334" cy="310518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934A903-6850-884A-9627-9E70BCBACC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170" y="3260785"/>
            <a:ext cx="5450334" cy="310518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43122E-F9BB-0E49-984A-FAB024CDC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71742-90F7-1246-A279-94252EFC169D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69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86E8D-5574-FE44-938D-CA89848FB2AB}"/>
              </a:ext>
            </a:extLst>
          </p:cNvPr>
          <p:cNvSpPr/>
          <p:nvPr userDrawn="1"/>
        </p:nvSpPr>
        <p:spPr>
          <a:xfrm>
            <a:off x="0" y="-456420"/>
            <a:ext cx="12192000" cy="161314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12A9-243D-D94C-ADBD-98169AEFD03F}"/>
              </a:ext>
            </a:extLst>
          </p:cNvPr>
          <p:cNvSpPr/>
          <p:nvPr userDrawn="1"/>
        </p:nvSpPr>
        <p:spPr>
          <a:xfrm>
            <a:off x="1" y="3179363"/>
            <a:ext cx="6124754" cy="367863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5" y="3451147"/>
            <a:ext cx="5271479" cy="2914820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6568751" y="-131621"/>
            <a:ext cx="562324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43122E-F9BB-0E49-984A-FAB024CDC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5014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E8FE5-8E0A-A24F-A7F3-503D02BABB28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8BEE8-A308-964A-8A1B-7CDE38476D0F}"/>
              </a:ext>
            </a:extLst>
          </p:cNvPr>
          <p:cNvSpPr/>
          <p:nvPr userDrawn="1"/>
        </p:nvSpPr>
        <p:spPr>
          <a:xfrm>
            <a:off x="5915608" y="0"/>
            <a:ext cx="4385388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66362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58F8A-C327-5141-8FC1-CAFDDDD86CA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35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B08523-1922-1E40-80AA-A77508A76C56}"/>
              </a:ext>
            </a:extLst>
          </p:cNvPr>
          <p:cNvSpPr/>
          <p:nvPr userDrawn="1"/>
        </p:nvSpPr>
        <p:spPr>
          <a:xfrm>
            <a:off x="5915608" y="0"/>
            <a:ext cx="4385388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66362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FEBA1B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59C6E-54ED-7C46-AFD9-7C79576AC75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0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86" y="672913"/>
            <a:ext cx="4259065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6" y="2551300"/>
            <a:ext cx="4259066" cy="35907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234415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6845" y="656467"/>
            <a:ext cx="5902769" cy="5053868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3372" y="3270126"/>
            <a:ext cx="2871884" cy="2871883"/>
          </a:xfrm>
          <a:prstGeom prst="ellipse">
            <a:avLst/>
          </a:prstGeom>
          <a:solidFill>
            <a:srgbClr val="FEBA1B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6E513-D189-FD4F-886E-1BD32CE40434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1DFFB-D36A-1449-85B2-8118F001334A}"/>
              </a:ext>
            </a:extLst>
          </p:cNvPr>
          <p:cNvSpPr/>
          <p:nvPr userDrawn="1"/>
        </p:nvSpPr>
        <p:spPr>
          <a:xfrm>
            <a:off x="5466845" y="5997474"/>
            <a:ext cx="3807784" cy="144536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8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86" y="656467"/>
            <a:ext cx="4259065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6" y="2567746"/>
            <a:ext cx="4259066" cy="3574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234415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6845" y="656467"/>
            <a:ext cx="5902769" cy="5109851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8727" y="3238946"/>
            <a:ext cx="2946529" cy="2946528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1A411-3E56-8146-B570-63C574B20DA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06384-1C7A-E446-80DD-A4FA276174E1}"/>
              </a:ext>
            </a:extLst>
          </p:cNvPr>
          <p:cNvSpPr/>
          <p:nvPr userDrawn="1"/>
        </p:nvSpPr>
        <p:spPr>
          <a:xfrm>
            <a:off x="5466845" y="5997474"/>
            <a:ext cx="3807784" cy="144536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23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B9007A-D5C0-FF45-9A4A-574181D0C827}"/>
              </a:ext>
            </a:extLst>
          </p:cNvPr>
          <p:cNvSpPr/>
          <p:nvPr userDrawn="1"/>
        </p:nvSpPr>
        <p:spPr>
          <a:xfrm>
            <a:off x="5865962" y="0"/>
            <a:ext cx="6326038" cy="6858000"/>
          </a:xfrm>
          <a:prstGeom prst="rect">
            <a:avLst/>
          </a:prstGeom>
          <a:solidFill>
            <a:srgbClr val="FEBA1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36" y="420004"/>
            <a:ext cx="4393082" cy="1410080"/>
          </a:xfrm>
        </p:spPr>
        <p:txBody>
          <a:bodyPr anchor="t">
            <a:noAutofit/>
          </a:bodyPr>
          <a:lstStyle>
            <a:lvl1pPr algn="l"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5" y="2477293"/>
            <a:ext cx="4416833" cy="40843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541336" y="2070957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7599" y="257584"/>
            <a:ext cx="5520267" cy="2731277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0EB397D-5109-8E40-8354-1274BB6863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7599" y="3367055"/>
            <a:ext cx="5520267" cy="2574775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C4B8E1-FE82-884B-8D4E-2F0059BE62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8021" y="4509450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ABCD4-A6CD-3B4F-B48C-8BAB4FD2F52D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2708" y="1474613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050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9417" y="2756339"/>
            <a:ext cx="6115796" cy="1434387"/>
          </a:xfrm>
        </p:spPr>
        <p:txBody>
          <a:bodyPr anchor="b">
            <a:noAutofit/>
          </a:bodyPr>
          <a:lstStyle>
            <a:lvl1pPr algn="r">
              <a:defRPr sz="5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375" y="1398283"/>
            <a:ext cx="4152574" cy="434636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D607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8975" y="415634"/>
            <a:ext cx="5226050" cy="611579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6A76C-0102-2A47-B31B-86340A7FD9D0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6627055" y="842697"/>
            <a:ext cx="2072639" cy="1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F0FB6-E8E4-5B4C-BB58-E037BDA0D723}"/>
              </a:ext>
            </a:extLst>
          </p:cNvPr>
          <p:cNvSpPr/>
          <p:nvPr userDrawn="1"/>
        </p:nvSpPr>
        <p:spPr>
          <a:xfrm>
            <a:off x="6627055" y="6184214"/>
            <a:ext cx="3263394" cy="179264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B165E4-5B90-0243-8101-CE0E8BF35D9B}"/>
              </a:ext>
            </a:extLst>
          </p:cNvPr>
          <p:cNvSpPr/>
          <p:nvPr userDrawn="1"/>
        </p:nvSpPr>
        <p:spPr>
          <a:xfrm>
            <a:off x="0" y="-4058"/>
            <a:ext cx="6015038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83" y="530588"/>
            <a:ext cx="5417389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530588"/>
            <a:ext cx="5408158" cy="593117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0B94BD-0AC5-1744-B325-379D8CA02B6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21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00387" y="2764597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55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375" y="1140031"/>
            <a:ext cx="4152574" cy="460292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6627055" y="84948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9746" y="415634"/>
            <a:ext cx="5226050" cy="611579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96F12-9A26-6945-9180-0ED313A7CCEB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8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53" y="383595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5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2185061"/>
            <a:ext cx="6115796" cy="3553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9739662" y="1894512"/>
            <a:ext cx="207263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7052" y="383595"/>
            <a:ext cx="5226050" cy="611579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C2D45-3F98-E346-A293-59E1BF1FF543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5BC3EC-0AF9-C146-AEE2-088035DD2970}"/>
              </a:ext>
            </a:extLst>
          </p:cNvPr>
          <p:cNvSpPr/>
          <p:nvPr userDrawn="1"/>
        </p:nvSpPr>
        <p:spPr>
          <a:xfrm>
            <a:off x="5746160" y="6167932"/>
            <a:ext cx="3993502" cy="195546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60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3979333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486" y="383595"/>
            <a:ext cx="7470463" cy="1417871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5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486" y="2185060"/>
            <a:ext cx="7470463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4345486" y="1894512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FA24B2-ADE9-D747-AA27-817E585A448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6153" y="2066527"/>
            <a:ext cx="3325314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E2A92C-2CD1-8349-A4E6-AFECCFFF4B86}"/>
              </a:ext>
            </a:extLst>
          </p:cNvPr>
          <p:cNvSpPr txBox="1">
            <a:spLocks/>
          </p:cNvSpPr>
          <p:nvPr userDrawn="1"/>
        </p:nvSpPr>
        <p:spPr>
          <a:xfrm>
            <a:off x="383087" y="383595"/>
            <a:ext cx="3308380" cy="141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6000"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/>
              <a:t>Click to edit Master title style</a:t>
            </a:r>
          </a:p>
          <a:p>
            <a:pPr algn="l"/>
            <a:endParaRPr lang="en-US" sz="2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19D16-26A0-5A4D-8A40-F2304AFBF3EF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44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19" y="476641"/>
            <a:ext cx="7575581" cy="1417871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2185060"/>
            <a:ext cx="6115796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10119361" y="31117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84E43D-BB47-B745-9A78-F2B9E3E281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0019" y="2185060"/>
            <a:ext cx="5069448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9432-EE1E-F244-B0ED-85D132E3A17A}"/>
              </a:ext>
            </a:extLst>
          </p:cNvPr>
          <p:cNvSpPr/>
          <p:nvPr userDrawn="1"/>
        </p:nvSpPr>
        <p:spPr>
          <a:xfrm rot="5400000">
            <a:off x="-929620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85248-962E-524E-96B9-147D8E47224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29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19" y="647700"/>
            <a:ext cx="5069448" cy="1708419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647700"/>
            <a:ext cx="6115796" cy="58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10119361" y="31117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84E43D-BB47-B745-9A78-F2B9E3E281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0019" y="2609850"/>
            <a:ext cx="5069448" cy="392157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9432-EE1E-F244-B0ED-85D132E3A17A}"/>
              </a:ext>
            </a:extLst>
          </p:cNvPr>
          <p:cNvSpPr/>
          <p:nvPr userDrawn="1"/>
        </p:nvSpPr>
        <p:spPr>
          <a:xfrm rot="5400000">
            <a:off x="-929620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85248-962E-524E-96B9-147D8E47224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61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Engage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55117-3204-A141-95F6-6C388A261EDC}"/>
              </a:ext>
            </a:extLst>
          </p:cNvPr>
          <p:cNvSpPr/>
          <p:nvPr userDrawn="1"/>
        </p:nvSpPr>
        <p:spPr>
          <a:xfrm>
            <a:off x="9487140" y="1181818"/>
            <a:ext cx="1800834" cy="180083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37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9BB5A-8C42-9F43-A674-ACAA64F93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52" y="1270087"/>
            <a:ext cx="1707403" cy="1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61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Track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01D7F-FF28-7245-9D1C-0C7B3E3D0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055" y="1199693"/>
            <a:ext cx="1852600" cy="18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6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Cross-cutting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01D7F-FF28-7245-9D1C-0C7B3E3D0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796" y="1227368"/>
            <a:ext cx="1768029" cy="13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2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116EB1-6C7E-6E40-B05A-7FB6F69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90" y="-57808"/>
            <a:ext cx="10673085" cy="1434387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4A5538-1623-D34D-9D37-58D5B0B7F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90" y="1598464"/>
            <a:ext cx="9637918" cy="747921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87CEE-4D0B-C343-9248-EB611AE5434F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639683"/>
            <a:ext cx="10474226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53CE074-EEB0-0F41-8040-DEBB9F6FE147}"/>
              </a:ext>
            </a:extLst>
          </p:cNvPr>
          <p:cNvSpPr/>
          <p:nvPr userDrawn="1"/>
        </p:nvSpPr>
        <p:spPr>
          <a:xfrm rot="16200000">
            <a:off x="-1226915" y="1226914"/>
            <a:ext cx="2639683" cy="185854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1EC5C-9B92-D040-AB61-1F6DA6774C7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28" y="530588"/>
            <a:ext cx="4831344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530588"/>
            <a:ext cx="5408158" cy="593117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0B94BD-0AC5-1744-B325-379D8CA02B6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CCEA-58EB-C744-B6F5-18CC36CB8943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C7333-BEFE-E248-8F8A-0E3341595C7B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965832-565C-8345-9F0C-88EC655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92" y="589964"/>
            <a:ext cx="10785171" cy="728197"/>
          </a:xfrm>
        </p:spPr>
        <p:txBody>
          <a:bodyPr anchor="t"/>
          <a:lstStyle>
            <a:lvl1pPr>
              <a:defRPr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FEF27-38B2-B241-BDF8-4486EEDA337A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57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22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C8FF70-BB31-564F-BFAE-6CD7DEA25F99}"/>
              </a:ext>
            </a:extLst>
          </p:cNvPr>
          <p:cNvSpPr/>
          <p:nvPr userDrawn="1"/>
        </p:nvSpPr>
        <p:spPr>
          <a:xfrm>
            <a:off x="0" y="0"/>
            <a:ext cx="5878286" cy="6858000"/>
          </a:xfrm>
          <a:custGeom>
            <a:avLst/>
            <a:gdLst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5878286 w 5878286"/>
              <a:gd name="connsiteY2" fmla="*/ 6858000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3640183 w 5878286"/>
              <a:gd name="connsiteY2" fmla="*/ 6849291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286" h="6858000">
                <a:moveTo>
                  <a:pt x="0" y="0"/>
                </a:moveTo>
                <a:lnTo>
                  <a:pt x="5878286" y="0"/>
                </a:lnTo>
                <a:lnTo>
                  <a:pt x="3640183" y="684929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59" y="530588"/>
            <a:ext cx="45349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5598" y="544116"/>
            <a:ext cx="6653484" cy="5931172"/>
          </a:xfrm>
          <a:prstGeom prst="parallelogram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6559" y="2094411"/>
            <a:ext cx="4537075" cy="39101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11811-C261-3F47-AA46-511EEFCC3DF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1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33028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B61C-4497-E146-9394-F1F4FE362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051" y="1593669"/>
            <a:ext cx="3090863" cy="48880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E5846D-29B9-2043-A66A-E25FEDAF7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19564" y="1759132"/>
            <a:ext cx="3787820" cy="47268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4119563" y="159366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FD9643B-1B5F-6B4F-BE22-540EFF710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0574" y="1606733"/>
            <a:ext cx="3788249" cy="4724494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0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33028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E5846D-29B9-2043-A66A-E25FEDAF7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3505" y="1772195"/>
            <a:ext cx="7515087" cy="47268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5755953" y="1606732"/>
            <a:ext cx="207263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FD9643B-1B5F-6B4F-BE22-540EFF710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0574" y="1606733"/>
            <a:ext cx="3788249" cy="47224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AB468-E3B7-AA42-A0FF-5E441A958552}"/>
              </a:ext>
            </a:extLst>
          </p:cNvPr>
          <p:cNvSpPr/>
          <p:nvPr userDrawn="1"/>
        </p:nvSpPr>
        <p:spPr>
          <a:xfrm>
            <a:off x="8020574" y="6329182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7E2F1-C021-984F-999E-3F4143CE7B7F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5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501D8-268F-3041-A4AA-D194BBEB73AC}"/>
              </a:ext>
            </a:extLst>
          </p:cNvPr>
          <p:cNvSpPr/>
          <p:nvPr userDrawn="1"/>
        </p:nvSpPr>
        <p:spPr>
          <a:xfrm>
            <a:off x="5792059" y="1841679"/>
            <a:ext cx="6399941" cy="180304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5799909" y="182918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8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7BDEE-EE5E-7146-B56E-A3D1E528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37224-C7D5-E64B-AB1E-8CE30AB8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A6F8-FD9B-9948-B703-15AFB25E5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9C4-599B-0F4F-AC79-3DBD804BD11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3958-9C4A-5245-AED8-9F6575796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C976-6439-3F43-B8CE-BE84C7BEB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17F7-34E1-124B-986B-67C7833E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79" r:id="rId4"/>
    <p:sldLayoutId id="2147483658" r:id="rId5"/>
    <p:sldLayoutId id="2147483659" r:id="rId6"/>
    <p:sldLayoutId id="2147483660" r:id="rId7"/>
    <p:sldLayoutId id="2147483661" r:id="rId8"/>
    <p:sldLayoutId id="2147483680" r:id="rId9"/>
    <p:sldLayoutId id="2147483685" r:id="rId10"/>
    <p:sldLayoutId id="2147483686" r:id="rId11"/>
    <p:sldLayoutId id="2147483684" r:id="rId12"/>
    <p:sldLayoutId id="2147483671" r:id="rId13"/>
    <p:sldLayoutId id="214748366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78" r:id="rId21"/>
    <p:sldLayoutId id="2147483672" r:id="rId22"/>
    <p:sldLayoutId id="2147483673" r:id="rId23"/>
    <p:sldLayoutId id="2147483662" r:id="rId24"/>
    <p:sldLayoutId id="2147483666" r:id="rId25"/>
    <p:sldLayoutId id="2147483669" r:id="rId26"/>
    <p:sldLayoutId id="2147483670" r:id="rId27"/>
    <p:sldLayoutId id="2147483674" r:id="rId28"/>
    <p:sldLayoutId id="2147483651" r:id="rId29"/>
    <p:sldLayoutId id="2147483665" r:id="rId30"/>
    <p:sldLayoutId id="2147483675" r:id="rId31"/>
    <p:sldLayoutId id="2147483677" r:id="rId32"/>
    <p:sldLayoutId id="2147483676" r:id="rId33"/>
    <p:sldLayoutId id="2147483687" r:id="rId34"/>
    <p:sldLayoutId id="2147483668" r:id="rId35"/>
    <p:sldLayoutId id="2147483682" r:id="rId36"/>
    <p:sldLayoutId id="2147483683" r:id="rId37"/>
    <p:sldLayoutId id="2147483694" r:id="rId38"/>
    <p:sldLayoutId id="2147483681" r:id="rId39"/>
    <p:sldLayoutId id="2147483655" r:id="rId40"/>
    <p:sldLayoutId id="2147483663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D51D80-8E0D-E2EC-5F2B-B7F5B59022AA}"/>
              </a:ext>
            </a:extLst>
          </p:cNvPr>
          <p:cNvSpPr txBox="1"/>
          <p:nvPr/>
        </p:nvSpPr>
        <p:spPr>
          <a:xfrm>
            <a:off x="767255" y="1722671"/>
            <a:ext cx="584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Equilibrium Black" panose="020B0403030403020204" pitchFamily="34" charset="77"/>
                <a:cs typeface="Equilibrium Black" panose="020B0403030403020204" pitchFamily="34" charset="77"/>
              </a:rPr>
              <a:t>Knowledge Exchange and Learning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01E1-35F7-8D22-3C1D-CFE4AC7D1AB9}"/>
              </a:ext>
            </a:extLst>
          </p:cNvPr>
          <p:cNvSpPr txBox="1"/>
          <p:nvPr/>
        </p:nvSpPr>
        <p:spPr>
          <a:xfrm>
            <a:off x="777764" y="3119393"/>
            <a:ext cx="52026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EBA1B"/>
                </a:solidFill>
                <a:latin typeface="Equilibrium Black" panose="020B0403030403020204" pitchFamily="34" charset="77"/>
                <a:cs typeface="Equilibrium Black" panose="020B0403030403020204" pitchFamily="34" charset="77"/>
              </a:rPr>
              <a:t>Learning Labs</a:t>
            </a:r>
          </a:p>
          <a:p>
            <a:r>
              <a:rPr lang="en-US" sz="2800" dirty="0">
                <a:solidFill>
                  <a:schemeClr val="bg1"/>
                </a:solidFill>
                <a:latin typeface="Equilibrium Light" panose="020B0403030403020204" pitchFamily="34" charset="77"/>
                <a:cs typeface="Equilibrium Light" panose="020B0403030403020204" pitchFamily="34" charset="77"/>
              </a:rPr>
              <a:t>Annual </a:t>
            </a:r>
            <a:r>
              <a:rPr lang="en-US" sz="2800" dirty="0" err="1">
                <a:solidFill>
                  <a:schemeClr val="bg1"/>
                </a:solidFill>
                <a:latin typeface="Equilibrium Light" panose="020B0403030403020204" pitchFamily="34" charset="77"/>
                <a:cs typeface="Equilibrium Light" panose="020B0403030403020204" pitchFamily="34" charset="77"/>
              </a:rPr>
              <a:t>Programme</a:t>
            </a:r>
            <a:r>
              <a:rPr lang="en-US" sz="2800" dirty="0">
                <a:solidFill>
                  <a:schemeClr val="bg1"/>
                </a:solidFill>
                <a:latin typeface="Equilibrium Light" panose="020B0403030403020204" pitchFamily="34" charset="77"/>
                <a:cs typeface="Equilibrium Light" panose="020B0403030403020204" pitchFamily="34" charset="77"/>
              </a:rPr>
              <a:t> Workshop 20th-23rd September 2022 Blantyre, Malawi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29960F-D9E6-88C4-9091-0D0FD1F609FF}"/>
              </a:ext>
            </a:extLst>
          </p:cNvPr>
          <p:cNvCxnSpPr>
            <a:cxnSpLocks/>
          </p:cNvCxnSpPr>
          <p:nvPr/>
        </p:nvCxnSpPr>
        <p:spPr>
          <a:xfrm>
            <a:off x="893379" y="2928952"/>
            <a:ext cx="4637626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F9BE83-6EA5-CDC6-0BE6-50F1C4443D3C}"/>
              </a:ext>
            </a:extLst>
          </p:cNvPr>
          <p:cNvCxnSpPr>
            <a:cxnSpLocks/>
          </p:cNvCxnSpPr>
          <p:nvPr/>
        </p:nvCxnSpPr>
        <p:spPr>
          <a:xfrm>
            <a:off x="893379" y="5125742"/>
            <a:ext cx="4637626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41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E901D-375B-1E4E-99A4-4ED44AAB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FD9EF-FD95-3248-8827-3CF3810D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606" y="1598464"/>
            <a:ext cx="9589401" cy="4592129"/>
          </a:xfrm>
        </p:spPr>
        <p:txBody>
          <a:bodyPr>
            <a:normAutofit/>
          </a:bodyPr>
          <a:lstStyle/>
          <a:p>
            <a:r>
              <a:rPr lang="en-US" dirty="0"/>
              <a:t>Project design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the design and implementation of IAP projects were not aligned with the Hub projects making it difficult to provide technical support to the countries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Time for impact</a:t>
            </a:r>
            <a:endParaRPr lang="en-US" sz="4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Resilience and sustainability project require time to mature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Knowledge intensive, learning and adaptive</a:t>
            </a:r>
          </a:p>
        </p:txBody>
      </p:sp>
    </p:spTree>
    <p:extLst>
      <p:ext uri="{BB962C8B-B14F-4D97-AF65-F5344CB8AC3E}">
        <p14:creationId xmlns:p14="http://schemas.microsoft.com/office/powerpoint/2010/main" val="56935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9E8A-B427-7F41-B9E0-BDBADE76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31084-ABA4-274C-B80F-2591F22F3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u="sng" dirty="0"/>
              <a:t>Malawi</a:t>
            </a:r>
          </a:p>
          <a:p>
            <a:r>
              <a:rPr lang="en-US" dirty="0"/>
              <a:t>AFAP, Fortune Gardens, AISL, </a:t>
            </a:r>
            <a:r>
              <a:rPr lang="en-US" dirty="0" err="1"/>
              <a:t>Milele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Tanzania</a:t>
            </a:r>
          </a:p>
          <a:p>
            <a:r>
              <a:rPr lang="en-US" dirty="0"/>
              <a:t>Kilimo Trust, </a:t>
            </a:r>
            <a:r>
              <a:rPr lang="en-US" dirty="0" err="1"/>
              <a:t>Musoma</a:t>
            </a:r>
            <a:r>
              <a:rPr lang="en-US" dirty="0"/>
              <a:t> Foods, Government and SMEs</a:t>
            </a:r>
          </a:p>
          <a:p>
            <a:endParaRPr lang="en-US" dirty="0"/>
          </a:p>
          <a:p>
            <a:r>
              <a:rPr lang="en-US" b="1" u="sng" dirty="0"/>
              <a:t>Burkina Faso</a:t>
            </a:r>
          </a:p>
          <a:p>
            <a:r>
              <a:rPr lang="en-US" dirty="0"/>
              <a:t>INERA (Ag Research Organisation), Input Suppliers, SMEs and Traders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AC2C4-33F4-1829-7B25-20318C732D11}"/>
              </a:ext>
            </a:extLst>
          </p:cNvPr>
          <p:cNvSpPr txBox="1"/>
          <p:nvPr/>
        </p:nvSpPr>
        <p:spPr>
          <a:xfrm>
            <a:off x="782424" y="1668915"/>
            <a:ext cx="421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It is time to green value chains..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BDFF0-85FB-CB6C-13D1-5645FBBF84B4}"/>
              </a:ext>
            </a:extLst>
          </p:cNvPr>
          <p:cNvSpPr txBox="1"/>
          <p:nvPr/>
        </p:nvSpPr>
        <p:spPr>
          <a:xfrm>
            <a:off x="3685880" y="2448887"/>
            <a:ext cx="16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Zikomo</a:t>
            </a:r>
            <a:r>
              <a:rPr lang="en-US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AEEB4-B0AF-8853-0E42-01326E75FDD7}"/>
              </a:ext>
            </a:extLst>
          </p:cNvPr>
          <p:cNvSpPr txBox="1"/>
          <p:nvPr/>
        </p:nvSpPr>
        <p:spPr>
          <a:xfrm>
            <a:off x="3546049" y="3530628"/>
            <a:ext cx="16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Ansante</a:t>
            </a:r>
            <a:r>
              <a:rPr lang="en-US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107C8-12C2-E0A0-24E6-AA6513479741}"/>
              </a:ext>
            </a:extLst>
          </p:cNvPr>
          <p:cNvSpPr txBox="1"/>
          <p:nvPr/>
        </p:nvSpPr>
        <p:spPr>
          <a:xfrm>
            <a:off x="3685879" y="4612369"/>
            <a:ext cx="16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Merci!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F9C93-860B-6A4F-11E3-F3D790CDDD67}"/>
              </a:ext>
            </a:extLst>
          </p:cNvPr>
          <p:cNvSpPr txBox="1"/>
          <p:nvPr/>
        </p:nvSpPr>
        <p:spPr>
          <a:xfrm>
            <a:off x="5026058" y="6019817"/>
            <a:ext cx="16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627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AB89-1F63-5D41-B060-82DC13C1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502" y="714703"/>
            <a:ext cx="8803947" cy="3063573"/>
          </a:xfrm>
        </p:spPr>
        <p:txBody>
          <a:bodyPr/>
          <a:lstStyle/>
          <a:p>
            <a:r>
              <a:rPr lang="en-US" sz="7200" dirty="0"/>
              <a:t>The Food Value Chain Framework: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DE63F-9F48-6F4F-B441-6DB53A941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Greening 4 Resilience &amp; Sustainability 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By Mcloud Kayira and Assan Ng’ombe - AGRA</a:t>
            </a:r>
          </a:p>
        </p:txBody>
      </p:sp>
    </p:spTree>
    <p:extLst>
      <p:ext uri="{BB962C8B-B14F-4D97-AF65-F5344CB8AC3E}">
        <p14:creationId xmlns:p14="http://schemas.microsoft.com/office/powerpoint/2010/main" val="121438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6863C8-035B-F54B-85FE-124BC178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52" y="136635"/>
            <a:ext cx="10673085" cy="1376579"/>
          </a:xfrm>
        </p:spPr>
        <p:txBody>
          <a:bodyPr/>
          <a:lstStyle/>
          <a:p>
            <a:r>
              <a:rPr lang="en-US" sz="4800" dirty="0"/>
              <a:t>Why Value Chains are Critical for Resilience and Sustainability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C31ECD-2420-604A-B70D-1468B86DA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323" y="1797270"/>
            <a:ext cx="11893677" cy="4403834"/>
          </a:xfrm>
        </p:spPr>
        <p:txBody>
          <a:bodyPr>
            <a:normAutofit fontScale="85000" lnSpcReduction="10000"/>
          </a:bodyPr>
          <a:lstStyle/>
          <a:p>
            <a:r>
              <a:rPr lang="en-US" sz="3600" u="sng" dirty="0"/>
              <a:t>Helps us understand</a:t>
            </a:r>
            <a:r>
              <a:rPr lang="en-US" sz="36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Holistic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Players/Stakeholders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Contextualized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Points of vulnerability (to Climate, Environmental, Economic and other shocks)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Entry points for interventions and investments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They offer the smallest points of collective impacts for tipping points </a:t>
            </a:r>
          </a:p>
        </p:txBody>
      </p:sp>
    </p:spTree>
    <p:extLst>
      <p:ext uri="{BB962C8B-B14F-4D97-AF65-F5344CB8AC3E}">
        <p14:creationId xmlns:p14="http://schemas.microsoft.com/office/powerpoint/2010/main" val="337051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6863C8-035B-F54B-85FE-124BC178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52" y="136635"/>
            <a:ext cx="10673085" cy="1376579"/>
          </a:xfrm>
        </p:spPr>
        <p:txBody>
          <a:bodyPr/>
          <a:lstStyle/>
          <a:p>
            <a:r>
              <a:rPr lang="en-US" sz="4800" dirty="0"/>
              <a:t>Why Value Chains are Critical for Resilience and Sustainability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8D10426-FADE-49DD-ADAD-45EF01035FBB}"/>
              </a:ext>
            </a:extLst>
          </p:cNvPr>
          <p:cNvSpPr/>
          <p:nvPr/>
        </p:nvSpPr>
        <p:spPr>
          <a:xfrm>
            <a:off x="298323" y="1691888"/>
            <a:ext cx="7809186" cy="4835035"/>
          </a:xfrm>
          <a:prstGeom prst="righ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C31ECD-2420-604A-B70D-1468B86DA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323" y="2995450"/>
            <a:ext cx="3741684" cy="2711667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</a:rPr>
              <a:t>Vulnerability and Impact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Environmental Degradation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Climate Vulnerability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Business and Market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EB29A-6592-4D3C-B3FE-63A3F893C59F}"/>
              </a:ext>
            </a:extLst>
          </p:cNvPr>
          <p:cNvSpPr txBox="1"/>
          <p:nvPr/>
        </p:nvSpPr>
        <p:spPr>
          <a:xfrm>
            <a:off x="8534400" y="2832132"/>
            <a:ext cx="2438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Happen at the various points of food value chains</a:t>
            </a:r>
          </a:p>
        </p:txBody>
      </p:sp>
    </p:spTree>
    <p:extLst>
      <p:ext uri="{BB962C8B-B14F-4D97-AF65-F5344CB8AC3E}">
        <p14:creationId xmlns:p14="http://schemas.microsoft.com/office/powerpoint/2010/main" val="61512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8AEB33-9C7F-4BE9-BDA0-F182871D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09" y="69696"/>
            <a:ext cx="6673654" cy="688613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Value Chain Greening Template</a:t>
            </a:r>
          </a:p>
        </p:txBody>
      </p:sp>
      <p:sp>
        <p:nvSpPr>
          <p:cNvPr id="4" name="Rounded Rectangle 81">
            <a:extLst>
              <a:ext uri="{FF2B5EF4-FFF2-40B4-BE49-F238E27FC236}">
                <a16:creationId xmlns:a16="http://schemas.microsoft.com/office/drawing/2014/main" id="{54F6282B-E951-48D9-8238-15D6ED89B60C}"/>
              </a:ext>
            </a:extLst>
          </p:cNvPr>
          <p:cNvSpPr/>
          <p:nvPr/>
        </p:nvSpPr>
        <p:spPr>
          <a:xfrm>
            <a:off x="156681" y="4930608"/>
            <a:ext cx="11804072" cy="1558738"/>
          </a:xfrm>
          <a:prstGeom prst="roundRect">
            <a:avLst/>
          </a:prstGeom>
          <a:solidFill>
            <a:srgbClr val="55816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0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82">
            <a:extLst>
              <a:ext uri="{FF2B5EF4-FFF2-40B4-BE49-F238E27FC236}">
                <a16:creationId xmlns:a16="http://schemas.microsoft.com/office/drawing/2014/main" id="{92792C32-92F7-47B9-B437-481F87EAAE43}"/>
              </a:ext>
            </a:extLst>
          </p:cNvPr>
          <p:cNvSpPr/>
          <p:nvPr/>
        </p:nvSpPr>
        <p:spPr>
          <a:xfrm>
            <a:off x="156680" y="2965567"/>
            <a:ext cx="11804073" cy="7262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Rounded Rectangle 83">
            <a:extLst>
              <a:ext uri="{FF2B5EF4-FFF2-40B4-BE49-F238E27FC236}">
                <a16:creationId xmlns:a16="http://schemas.microsoft.com/office/drawing/2014/main" id="{9DF7DCCB-465A-431E-AB58-9223E4AF5114}"/>
              </a:ext>
            </a:extLst>
          </p:cNvPr>
          <p:cNvSpPr/>
          <p:nvPr/>
        </p:nvSpPr>
        <p:spPr>
          <a:xfrm>
            <a:off x="121012" y="2002541"/>
            <a:ext cx="11839741" cy="797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7" name="Rounded Rectangle 319">
            <a:extLst>
              <a:ext uri="{FF2B5EF4-FFF2-40B4-BE49-F238E27FC236}">
                <a16:creationId xmlns:a16="http://schemas.microsoft.com/office/drawing/2014/main" id="{9A9CF515-E2BB-402B-B4D4-3797DBF86BA6}"/>
              </a:ext>
            </a:extLst>
          </p:cNvPr>
          <p:cNvSpPr/>
          <p:nvPr/>
        </p:nvSpPr>
        <p:spPr>
          <a:xfrm>
            <a:off x="121012" y="1256374"/>
            <a:ext cx="11839741" cy="369302"/>
          </a:xfrm>
          <a:prstGeom prst="roundRect">
            <a:avLst/>
          </a:prstGeom>
          <a:solidFill>
            <a:srgbClr val="993300">
              <a:alpha val="48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8" name="Rounded Rectangle 327">
            <a:extLst>
              <a:ext uri="{FF2B5EF4-FFF2-40B4-BE49-F238E27FC236}">
                <a16:creationId xmlns:a16="http://schemas.microsoft.com/office/drawing/2014/main" id="{35C21E95-C3C5-42BA-885E-22FAFA6BC49E}"/>
              </a:ext>
            </a:extLst>
          </p:cNvPr>
          <p:cNvSpPr/>
          <p:nvPr/>
        </p:nvSpPr>
        <p:spPr>
          <a:xfrm>
            <a:off x="8249488" y="1131393"/>
            <a:ext cx="1587516" cy="6238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le 328">
            <a:extLst>
              <a:ext uri="{FF2B5EF4-FFF2-40B4-BE49-F238E27FC236}">
                <a16:creationId xmlns:a16="http://schemas.microsoft.com/office/drawing/2014/main" id="{4D2922F4-8409-47B0-B710-FFF10FE41C66}"/>
              </a:ext>
            </a:extLst>
          </p:cNvPr>
          <p:cNvSpPr/>
          <p:nvPr/>
        </p:nvSpPr>
        <p:spPr>
          <a:xfrm>
            <a:off x="10193602" y="1127208"/>
            <a:ext cx="1589363" cy="6238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330">
            <a:extLst>
              <a:ext uri="{FF2B5EF4-FFF2-40B4-BE49-F238E27FC236}">
                <a16:creationId xmlns:a16="http://schemas.microsoft.com/office/drawing/2014/main" id="{F7B694DA-F229-41FF-8DD5-18BC92FB7FEC}"/>
              </a:ext>
            </a:extLst>
          </p:cNvPr>
          <p:cNvSpPr/>
          <p:nvPr/>
        </p:nvSpPr>
        <p:spPr>
          <a:xfrm>
            <a:off x="6147496" y="1139330"/>
            <a:ext cx="1589363" cy="6238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ounded Rectangle 331">
            <a:extLst>
              <a:ext uri="{FF2B5EF4-FFF2-40B4-BE49-F238E27FC236}">
                <a16:creationId xmlns:a16="http://schemas.microsoft.com/office/drawing/2014/main" id="{2F8A50B7-5AC8-48A2-89E6-A4BA3D8714AC}"/>
              </a:ext>
            </a:extLst>
          </p:cNvPr>
          <p:cNvSpPr/>
          <p:nvPr/>
        </p:nvSpPr>
        <p:spPr>
          <a:xfrm>
            <a:off x="1947843" y="1136444"/>
            <a:ext cx="1587516" cy="6238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0">
            <a:extLst>
              <a:ext uri="{FF2B5EF4-FFF2-40B4-BE49-F238E27FC236}">
                <a16:creationId xmlns:a16="http://schemas.microsoft.com/office/drawing/2014/main" id="{284F2646-5451-4CFB-85AD-C06AB4A30D8C}"/>
              </a:ext>
            </a:extLst>
          </p:cNvPr>
          <p:cNvSpPr/>
          <p:nvPr/>
        </p:nvSpPr>
        <p:spPr>
          <a:xfrm>
            <a:off x="4077405" y="1125043"/>
            <a:ext cx="1559828" cy="625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28B7EE-32D6-4F1C-8F4E-A1431D3BB2AE}"/>
              </a:ext>
            </a:extLst>
          </p:cNvPr>
          <p:cNvSpPr/>
          <p:nvPr/>
        </p:nvSpPr>
        <p:spPr>
          <a:xfrm>
            <a:off x="129812" y="2061626"/>
            <a:ext cx="1486216" cy="797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Current  OPERATIONAL Issues affecting actor viability across the Value chain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C4253AF-7486-441B-8EF6-BE905A6D825B}"/>
              </a:ext>
            </a:extLst>
          </p:cNvPr>
          <p:cNvSpPr/>
          <p:nvPr/>
        </p:nvSpPr>
        <p:spPr>
          <a:xfrm>
            <a:off x="201239" y="2930017"/>
            <a:ext cx="1366838" cy="818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Current ADVERSE ENVIRONMENTAL ISSUES characterizing the Value chain</a:t>
            </a:r>
          </a:p>
        </p:txBody>
      </p:sp>
      <p:sp>
        <p:nvSpPr>
          <p:cNvPr id="62" name="Rounded Rectangle 82">
            <a:extLst>
              <a:ext uri="{FF2B5EF4-FFF2-40B4-BE49-F238E27FC236}">
                <a16:creationId xmlns:a16="http://schemas.microsoft.com/office/drawing/2014/main" id="{2F75F685-A754-4922-86E4-BEDEAB884364}"/>
              </a:ext>
            </a:extLst>
          </p:cNvPr>
          <p:cNvSpPr/>
          <p:nvPr/>
        </p:nvSpPr>
        <p:spPr>
          <a:xfrm>
            <a:off x="121012" y="3873253"/>
            <a:ext cx="11839741" cy="7672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19A966E-17E9-4C84-9D4C-9B50ACA0DED1}"/>
              </a:ext>
            </a:extLst>
          </p:cNvPr>
          <p:cNvSpPr/>
          <p:nvPr/>
        </p:nvSpPr>
        <p:spPr>
          <a:xfrm>
            <a:off x="200364" y="3840843"/>
            <a:ext cx="1366837" cy="818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Current MODEL/STRUCTURAL issues affecting the Value chain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3F54DA8-3498-4AEC-8554-738FCCB72203}"/>
              </a:ext>
            </a:extLst>
          </p:cNvPr>
          <p:cNvSpPr/>
          <p:nvPr/>
        </p:nvSpPr>
        <p:spPr>
          <a:xfrm>
            <a:off x="200364" y="1234975"/>
            <a:ext cx="1486216" cy="445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Name of Current Value chain Actors:</a:t>
            </a:r>
          </a:p>
        </p:txBody>
      </p:sp>
      <p:sp>
        <p:nvSpPr>
          <p:cNvPr id="65" name="Rounded Rectangle 420">
            <a:extLst>
              <a:ext uri="{FF2B5EF4-FFF2-40B4-BE49-F238E27FC236}">
                <a16:creationId xmlns:a16="http://schemas.microsoft.com/office/drawing/2014/main" id="{3C90186B-DF33-437F-9A10-01EED61E23F9}"/>
              </a:ext>
            </a:extLst>
          </p:cNvPr>
          <p:cNvSpPr/>
          <p:nvPr/>
        </p:nvSpPr>
        <p:spPr>
          <a:xfrm>
            <a:off x="1958337" y="1869520"/>
            <a:ext cx="1589362" cy="28958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TextBox 421">
            <a:extLst>
              <a:ext uri="{FF2B5EF4-FFF2-40B4-BE49-F238E27FC236}">
                <a16:creationId xmlns:a16="http://schemas.microsoft.com/office/drawing/2014/main" id="{38C6BAA4-BA94-45C9-B705-9059215E4B12}"/>
              </a:ext>
            </a:extLst>
          </p:cNvPr>
          <p:cNvSpPr txBox="1">
            <a:spLocks noChangeArrowheads="1"/>
          </p:cNvSpPr>
          <p:nvPr/>
        </p:nvSpPr>
        <p:spPr>
          <a:xfrm>
            <a:off x="2007163" y="2124658"/>
            <a:ext cx="151552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Poor Fertilizer Management</a:t>
            </a:r>
          </a:p>
        </p:txBody>
      </p:sp>
      <p:sp>
        <p:nvSpPr>
          <p:cNvPr id="67" name="TextBox 426">
            <a:extLst>
              <a:ext uri="{FF2B5EF4-FFF2-40B4-BE49-F238E27FC236}">
                <a16:creationId xmlns:a16="http://schemas.microsoft.com/office/drawing/2014/main" id="{EAF6757F-AB3F-4C96-B707-EC2A9F245F7B}"/>
              </a:ext>
            </a:extLst>
          </p:cNvPr>
          <p:cNvSpPr txBox="1">
            <a:spLocks noChangeArrowheads="1"/>
          </p:cNvSpPr>
          <p:nvPr/>
        </p:nvSpPr>
        <p:spPr>
          <a:xfrm>
            <a:off x="2015743" y="3009401"/>
            <a:ext cx="151552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Overgrazing, soil salinity, high veld fire frequencies</a:t>
            </a:r>
          </a:p>
        </p:txBody>
      </p:sp>
      <p:sp>
        <p:nvSpPr>
          <p:cNvPr id="68" name="TextBox 431">
            <a:extLst>
              <a:ext uri="{FF2B5EF4-FFF2-40B4-BE49-F238E27FC236}">
                <a16:creationId xmlns:a16="http://schemas.microsoft.com/office/drawing/2014/main" id="{2753BDCA-E0F5-4A3F-B934-D8E96D48BA85}"/>
              </a:ext>
            </a:extLst>
          </p:cNvPr>
          <p:cNvSpPr txBox="1">
            <a:spLocks noChangeArrowheads="1"/>
          </p:cNvSpPr>
          <p:nvPr/>
        </p:nvSpPr>
        <p:spPr>
          <a:xfrm>
            <a:off x="1974069" y="3846397"/>
            <a:ext cx="165212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Monocropping focusing on  cash benefits. Lack of preproduction contracts with Market.</a:t>
            </a:r>
          </a:p>
        </p:txBody>
      </p:sp>
      <p:sp>
        <p:nvSpPr>
          <p:cNvPr id="70" name="Rounded Rectangle 420">
            <a:extLst>
              <a:ext uri="{FF2B5EF4-FFF2-40B4-BE49-F238E27FC236}">
                <a16:creationId xmlns:a16="http://schemas.microsoft.com/office/drawing/2014/main" id="{A898AC9C-619F-40C4-9771-8AF1C974D15B}"/>
              </a:ext>
            </a:extLst>
          </p:cNvPr>
          <p:cNvSpPr/>
          <p:nvPr/>
        </p:nvSpPr>
        <p:spPr>
          <a:xfrm>
            <a:off x="4059617" y="1846432"/>
            <a:ext cx="1589362" cy="28958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TextBox 421">
            <a:extLst>
              <a:ext uri="{FF2B5EF4-FFF2-40B4-BE49-F238E27FC236}">
                <a16:creationId xmlns:a16="http://schemas.microsoft.com/office/drawing/2014/main" id="{9A7A119B-CE8F-4044-BF5B-A7F72084998D}"/>
              </a:ext>
            </a:extLst>
          </p:cNvPr>
          <p:cNvSpPr txBox="1">
            <a:spLocks noChangeArrowheads="1"/>
          </p:cNvSpPr>
          <p:nvPr/>
        </p:nvSpPr>
        <p:spPr>
          <a:xfrm>
            <a:off x="4126915" y="2092334"/>
            <a:ext cx="151552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Poor Fertilizer Management</a:t>
            </a:r>
          </a:p>
        </p:txBody>
      </p:sp>
      <p:sp>
        <p:nvSpPr>
          <p:cNvPr id="72" name="TextBox 426">
            <a:extLst>
              <a:ext uri="{FF2B5EF4-FFF2-40B4-BE49-F238E27FC236}">
                <a16:creationId xmlns:a16="http://schemas.microsoft.com/office/drawing/2014/main" id="{7FED6356-6680-489C-A525-0C0EB48094BA}"/>
              </a:ext>
            </a:extLst>
          </p:cNvPr>
          <p:cNvSpPr txBox="1">
            <a:spLocks noChangeArrowheads="1"/>
          </p:cNvSpPr>
          <p:nvPr/>
        </p:nvSpPr>
        <p:spPr>
          <a:xfrm>
            <a:off x="4135495" y="2977077"/>
            <a:ext cx="151552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Overgrazing, soil salinity, high veld fire frequencies</a:t>
            </a:r>
          </a:p>
        </p:txBody>
      </p:sp>
      <p:sp>
        <p:nvSpPr>
          <p:cNvPr id="73" name="TextBox 431">
            <a:extLst>
              <a:ext uri="{FF2B5EF4-FFF2-40B4-BE49-F238E27FC236}">
                <a16:creationId xmlns:a16="http://schemas.microsoft.com/office/drawing/2014/main" id="{106C6CF8-C443-49D8-9208-0AEE329F1B25}"/>
              </a:ext>
            </a:extLst>
          </p:cNvPr>
          <p:cNvSpPr txBox="1">
            <a:spLocks noChangeArrowheads="1"/>
          </p:cNvSpPr>
          <p:nvPr/>
        </p:nvSpPr>
        <p:spPr>
          <a:xfrm>
            <a:off x="4093821" y="3814073"/>
            <a:ext cx="165212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Monocropping focusing on  cash benefits. Lack of preproduction contracts with Market.</a:t>
            </a:r>
          </a:p>
        </p:txBody>
      </p:sp>
      <p:sp>
        <p:nvSpPr>
          <p:cNvPr id="74" name="Rounded Rectangle 420">
            <a:extLst>
              <a:ext uri="{FF2B5EF4-FFF2-40B4-BE49-F238E27FC236}">
                <a16:creationId xmlns:a16="http://schemas.microsoft.com/office/drawing/2014/main" id="{FCA6BEE2-0532-45BF-B1AA-0C50186C8EDC}"/>
              </a:ext>
            </a:extLst>
          </p:cNvPr>
          <p:cNvSpPr/>
          <p:nvPr/>
        </p:nvSpPr>
        <p:spPr>
          <a:xfrm>
            <a:off x="6193212" y="1855667"/>
            <a:ext cx="1589362" cy="28958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421">
            <a:extLst>
              <a:ext uri="{FF2B5EF4-FFF2-40B4-BE49-F238E27FC236}">
                <a16:creationId xmlns:a16="http://schemas.microsoft.com/office/drawing/2014/main" id="{94E69311-7CF3-43D9-BF9F-44D7391EF0B9}"/>
              </a:ext>
            </a:extLst>
          </p:cNvPr>
          <p:cNvSpPr txBox="1">
            <a:spLocks noChangeArrowheads="1"/>
          </p:cNvSpPr>
          <p:nvPr/>
        </p:nvSpPr>
        <p:spPr>
          <a:xfrm>
            <a:off x="6223566" y="2101569"/>
            <a:ext cx="151552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Poor Fertilizer Management</a:t>
            </a:r>
          </a:p>
        </p:txBody>
      </p:sp>
      <p:sp>
        <p:nvSpPr>
          <p:cNvPr id="76" name="TextBox 426">
            <a:extLst>
              <a:ext uri="{FF2B5EF4-FFF2-40B4-BE49-F238E27FC236}">
                <a16:creationId xmlns:a16="http://schemas.microsoft.com/office/drawing/2014/main" id="{FB870EE3-1A25-483B-82DB-0CD9EFD3B553}"/>
              </a:ext>
            </a:extLst>
          </p:cNvPr>
          <p:cNvSpPr txBox="1">
            <a:spLocks noChangeArrowheads="1"/>
          </p:cNvSpPr>
          <p:nvPr/>
        </p:nvSpPr>
        <p:spPr>
          <a:xfrm>
            <a:off x="6241382" y="3069436"/>
            <a:ext cx="151552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Overgrazing, soil salinity, high veld fire frequencies</a:t>
            </a:r>
          </a:p>
        </p:txBody>
      </p:sp>
      <p:sp>
        <p:nvSpPr>
          <p:cNvPr id="77" name="TextBox 431">
            <a:extLst>
              <a:ext uri="{FF2B5EF4-FFF2-40B4-BE49-F238E27FC236}">
                <a16:creationId xmlns:a16="http://schemas.microsoft.com/office/drawing/2014/main" id="{6546D1E0-8FB0-4945-970B-C37AABC1D350}"/>
              </a:ext>
            </a:extLst>
          </p:cNvPr>
          <p:cNvSpPr txBox="1">
            <a:spLocks noChangeArrowheads="1"/>
          </p:cNvSpPr>
          <p:nvPr/>
        </p:nvSpPr>
        <p:spPr>
          <a:xfrm>
            <a:off x="6245888" y="3823308"/>
            <a:ext cx="165212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Monocropping focusing on  cash benefits. Lack of preproduction contracts with Market.</a:t>
            </a:r>
          </a:p>
        </p:txBody>
      </p:sp>
      <p:sp>
        <p:nvSpPr>
          <p:cNvPr id="78" name="Rounded Rectangle 420">
            <a:extLst>
              <a:ext uri="{FF2B5EF4-FFF2-40B4-BE49-F238E27FC236}">
                <a16:creationId xmlns:a16="http://schemas.microsoft.com/office/drawing/2014/main" id="{155A3994-779D-4C3A-8F0A-FB2212E1C12E}"/>
              </a:ext>
            </a:extLst>
          </p:cNvPr>
          <p:cNvSpPr/>
          <p:nvPr/>
        </p:nvSpPr>
        <p:spPr>
          <a:xfrm>
            <a:off x="8243691" y="1846436"/>
            <a:ext cx="1589362" cy="28958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" name="TextBox 421">
            <a:extLst>
              <a:ext uri="{FF2B5EF4-FFF2-40B4-BE49-F238E27FC236}">
                <a16:creationId xmlns:a16="http://schemas.microsoft.com/office/drawing/2014/main" id="{0A6EC9A3-8346-41B1-B1F1-C47EC1EA2DD8}"/>
              </a:ext>
            </a:extLst>
          </p:cNvPr>
          <p:cNvSpPr txBox="1">
            <a:spLocks noChangeArrowheads="1"/>
          </p:cNvSpPr>
          <p:nvPr/>
        </p:nvSpPr>
        <p:spPr>
          <a:xfrm>
            <a:off x="8292517" y="2073866"/>
            <a:ext cx="151552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Poor Fertilizer Management</a:t>
            </a:r>
          </a:p>
        </p:txBody>
      </p:sp>
      <p:sp>
        <p:nvSpPr>
          <p:cNvPr id="80" name="TextBox 426">
            <a:extLst>
              <a:ext uri="{FF2B5EF4-FFF2-40B4-BE49-F238E27FC236}">
                <a16:creationId xmlns:a16="http://schemas.microsoft.com/office/drawing/2014/main" id="{D8A39C39-F856-4E1E-8948-BA44979F4951}"/>
              </a:ext>
            </a:extLst>
          </p:cNvPr>
          <p:cNvSpPr txBox="1">
            <a:spLocks noChangeArrowheads="1"/>
          </p:cNvSpPr>
          <p:nvPr/>
        </p:nvSpPr>
        <p:spPr>
          <a:xfrm>
            <a:off x="8301097" y="2958609"/>
            <a:ext cx="151552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Overgrazing, soil salinity, high veld fire frequencies</a:t>
            </a:r>
          </a:p>
        </p:txBody>
      </p:sp>
      <p:sp>
        <p:nvSpPr>
          <p:cNvPr id="81" name="TextBox 431">
            <a:extLst>
              <a:ext uri="{FF2B5EF4-FFF2-40B4-BE49-F238E27FC236}">
                <a16:creationId xmlns:a16="http://schemas.microsoft.com/office/drawing/2014/main" id="{081E980B-04A2-4922-997A-D11A7E9678F0}"/>
              </a:ext>
            </a:extLst>
          </p:cNvPr>
          <p:cNvSpPr txBox="1">
            <a:spLocks noChangeArrowheads="1"/>
          </p:cNvSpPr>
          <p:nvPr/>
        </p:nvSpPr>
        <p:spPr>
          <a:xfrm>
            <a:off x="8259423" y="3795605"/>
            <a:ext cx="165212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Monocropping focusing on  cash benefits. Lack of preproduction contracts with Market.</a:t>
            </a:r>
          </a:p>
        </p:txBody>
      </p:sp>
      <p:sp>
        <p:nvSpPr>
          <p:cNvPr id="82" name="Rounded Rectangle 420">
            <a:extLst>
              <a:ext uri="{FF2B5EF4-FFF2-40B4-BE49-F238E27FC236}">
                <a16:creationId xmlns:a16="http://schemas.microsoft.com/office/drawing/2014/main" id="{CD6A96A2-6BB9-4EC6-9981-678E47A00D1D}"/>
              </a:ext>
            </a:extLst>
          </p:cNvPr>
          <p:cNvSpPr/>
          <p:nvPr/>
        </p:nvSpPr>
        <p:spPr>
          <a:xfrm>
            <a:off x="10257229" y="1864908"/>
            <a:ext cx="1589362" cy="28958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TextBox 421">
            <a:extLst>
              <a:ext uri="{FF2B5EF4-FFF2-40B4-BE49-F238E27FC236}">
                <a16:creationId xmlns:a16="http://schemas.microsoft.com/office/drawing/2014/main" id="{0DFC932A-1A68-44EA-9DB8-B44314EF55DD}"/>
              </a:ext>
            </a:extLst>
          </p:cNvPr>
          <p:cNvSpPr txBox="1">
            <a:spLocks noChangeArrowheads="1"/>
          </p:cNvSpPr>
          <p:nvPr/>
        </p:nvSpPr>
        <p:spPr>
          <a:xfrm>
            <a:off x="10306055" y="2092338"/>
            <a:ext cx="151552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Poor Fertilizer Management</a:t>
            </a:r>
          </a:p>
        </p:txBody>
      </p:sp>
      <p:sp>
        <p:nvSpPr>
          <p:cNvPr id="84" name="TextBox 426">
            <a:extLst>
              <a:ext uri="{FF2B5EF4-FFF2-40B4-BE49-F238E27FC236}">
                <a16:creationId xmlns:a16="http://schemas.microsoft.com/office/drawing/2014/main" id="{8E07D42D-BFBE-455C-BA74-DBB53854E00E}"/>
              </a:ext>
            </a:extLst>
          </p:cNvPr>
          <p:cNvSpPr txBox="1">
            <a:spLocks noChangeArrowheads="1"/>
          </p:cNvSpPr>
          <p:nvPr/>
        </p:nvSpPr>
        <p:spPr>
          <a:xfrm>
            <a:off x="10314635" y="2977081"/>
            <a:ext cx="151552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Overgrazing, soil salinity, high veld fire frequencies</a:t>
            </a:r>
          </a:p>
        </p:txBody>
      </p:sp>
      <p:sp>
        <p:nvSpPr>
          <p:cNvPr id="85" name="TextBox 431">
            <a:extLst>
              <a:ext uri="{FF2B5EF4-FFF2-40B4-BE49-F238E27FC236}">
                <a16:creationId xmlns:a16="http://schemas.microsoft.com/office/drawing/2014/main" id="{E89DD5A3-E68C-45E5-9297-471320DA5455}"/>
              </a:ext>
            </a:extLst>
          </p:cNvPr>
          <p:cNvSpPr txBox="1">
            <a:spLocks noChangeArrowheads="1"/>
          </p:cNvSpPr>
          <p:nvPr/>
        </p:nvSpPr>
        <p:spPr>
          <a:xfrm>
            <a:off x="10272961" y="3814077"/>
            <a:ext cx="165212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000" dirty="0">
                <a:cs typeface="Arial" panose="020B0604020202020204" pitchFamily="34" charset="0"/>
              </a:rPr>
              <a:t>Monocropping focusing on  cash benefits. Lack of preproduction contracts with Market.</a:t>
            </a:r>
          </a:p>
        </p:txBody>
      </p:sp>
      <p:sp>
        <p:nvSpPr>
          <p:cNvPr id="86" name="Rounded Rectangle 420">
            <a:extLst>
              <a:ext uri="{FF2B5EF4-FFF2-40B4-BE49-F238E27FC236}">
                <a16:creationId xmlns:a16="http://schemas.microsoft.com/office/drawing/2014/main" id="{EE77852A-C9E9-4E18-A086-08351A82AE0C}"/>
              </a:ext>
            </a:extLst>
          </p:cNvPr>
          <p:cNvSpPr/>
          <p:nvPr/>
        </p:nvSpPr>
        <p:spPr>
          <a:xfrm>
            <a:off x="1951545" y="4842973"/>
            <a:ext cx="1672468" cy="17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TextBox 431">
            <a:extLst>
              <a:ext uri="{FF2B5EF4-FFF2-40B4-BE49-F238E27FC236}">
                <a16:creationId xmlns:a16="http://schemas.microsoft.com/office/drawing/2014/main" id="{161E9F0C-AC52-4C33-909B-5EDC9E31B17C}"/>
              </a:ext>
            </a:extLst>
          </p:cNvPr>
          <p:cNvSpPr txBox="1">
            <a:spLocks noChangeArrowheads="1"/>
          </p:cNvSpPr>
          <p:nvPr/>
        </p:nvSpPr>
        <p:spPr>
          <a:xfrm>
            <a:off x="1843077" y="5012586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PROPOSED VALUE ACTORS</a:t>
            </a:r>
          </a:p>
        </p:txBody>
      </p:sp>
      <p:sp>
        <p:nvSpPr>
          <p:cNvPr id="88" name="TextBox 431">
            <a:extLst>
              <a:ext uri="{FF2B5EF4-FFF2-40B4-BE49-F238E27FC236}">
                <a16:creationId xmlns:a16="http://schemas.microsoft.com/office/drawing/2014/main" id="{0C310C5D-E82F-4EA2-ABF4-549DF7BB9357}"/>
              </a:ext>
            </a:extLst>
          </p:cNvPr>
          <p:cNvSpPr txBox="1">
            <a:spLocks noChangeArrowheads="1"/>
          </p:cNvSpPr>
          <p:nvPr/>
        </p:nvSpPr>
        <p:spPr>
          <a:xfrm>
            <a:off x="1846245" y="5355405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GOOD AGRIC PRACTICES</a:t>
            </a:r>
          </a:p>
        </p:txBody>
      </p:sp>
      <p:sp>
        <p:nvSpPr>
          <p:cNvPr id="89" name="TextBox 431">
            <a:extLst>
              <a:ext uri="{FF2B5EF4-FFF2-40B4-BE49-F238E27FC236}">
                <a16:creationId xmlns:a16="http://schemas.microsoft.com/office/drawing/2014/main" id="{E8C66E29-552E-400C-8E08-F26239215D8C}"/>
              </a:ext>
            </a:extLst>
          </p:cNvPr>
          <p:cNvSpPr txBox="1">
            <a:spLocks noChangeArrowheads="1"/>
          </p:cNvSpPr>
          <p:nvPr/>
        </p:nvSpPr>
        <p:spPr>
          <a:xfrm>
            <a:off x="1824089" y="5692877"/>
            <a:ext cx="189563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RESILIENCE BUILDING PRACTICES &amp; TECHNOLOGIES</a:t>
            </a:r>
          </a:p>
        </p:txBody>
      </p:sp>
      <p:sp>
        <p:nvSpPr>
          <p:cNvPr id="90" name="TextBox 431">
            <a:extLst>
              <a:ext uri="{FF2B5EF4-FFF2-40B4-BE49-F238E27FC236}">
                <a16:creationId xmlns:a16="http://schemas.microsoft.com/office/drawing/2014/main" id="{DBC08B9B-B469-495D-89E3-C65EB2C7678D}"/>
              </a:ext>
            </a:extLst>
          </p:cNvPr>
          <p:cNvSpPr txBox="1">
            <a:spLocks noChangeArrowheads="1"/>
          </p:cNvSpPr>
          <p:nvPr/>
        </p:nvSpPr>
        <p:spPr>
          <a:xfrm>
            <a:off x="1898493" y="6107542"/>
            <a:ext cx="167037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STRUCTURAL/MODEL  CHANGES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BBB55B1-2FF5-4A68-A47E-72C27EABE567}"/>
              </a:ext>
            </a:extLst>
          </p:cNvPr>
          <p:cNvSpPr/>
          <p:nvPr/>
        </p:nvSpPr>
        <p:spPr>
          <a:xfrm>
            <a:off x="205636" y="5258807"/>
            <a:ext cx="1366837" cy="81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Proposed action plans for RSFVCD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DBDBCCE-5A99-4405-829A-51D741D34E9D}"/>
              </a:ext>
            </a:extLst>
          </p:cNvPr>
          <p:cNvSpPr/>
          <p:nvPr/>
        </p:nvSpPr>
        <p:spPr>
          <a:xfrm>
            <a:off x="1928683" y="735487"/>
            <a:ext cx="1658717" cy="276897"/>
          </a:xfrm>
          <a:prstGeom prst="homePlate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 </a:t>
            </a:r>
          </a:p>
        </p:txBody>
      </p:sp>
      <p:sp>
        <p:nvSpPr>
          <p:cNvPr id="93" name="Arrow: Pentagon 92">
            <a:extLst>
              <a:ext uri="{FF2B5EF4-FFF2-40B4-BE49-F238E27FC236}">
                <a16:creationId xmlns:a16="http://schemas.microsoft.com/office/drawing/2014/main" id="{2E9DF85D-6078-48F5-959E-E6F402F5227F}"/>
              </a:ext>
            </a:extLst>
          </p:cNvPr>
          <p:cNvSpPr/>
          <p:nvPr/>
        </p:nvSpPr>
        <p:spPr>
          <a:xfrm>
            <a:off x="4001689" y="767036"/>
            <a:ext cx="1658717" cy="276897"/>
          </a:xfrm>
          <a:prstGeom prst="homePlate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Production</a:t>
            </a:r>
          </a:p>
        </p:txBody>
      </p:sp>
      <p:sp>
        <p:nvSpPr>
          <p:cNvPr id="94" name="Arrow: Pentagon 93">
            <a:extLst>
              <a:ext uri="{FF2B5EF4-FFF2-40B4-BE49-F238E27FC236}">
                <a16:creationId xmlns:a16="http://schemas.microsoft.com/office/drawing/2014/main" id="{DE72D8F2-2896-42A7-8E8E-2FC37CA59A7B}"/>
              </a:ext>
            </a:extLst>
          </p:cNvPr>
          <p:cNvSpPr/>
          <p:nvPr/>
        </p:nvSpPr>
        <p:spPr>
          <a:xfrm>
            <a:off x="6158534" y="741328"/>
            <a:ext cx="1658717" cy="276897"/>
          </a:xfrm>
          <a:prstGeom prst="homePlate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Logistics </a:t>
            </a:r>
          </a:p>
        </p:txBody>
      </p:sp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C18D5D86-6849-40DF-AEAC-772EEF1972DE}"/>
              </a:ext>
            </a:extLst>
          </p:cNvPr>
          <p:cNvSpPr/>
          <p:nvPr/>
        </p:nvSpPr>
        <p:spPr>
          <a:xfrm>
            <a:off x="8229500" y="754528"/>
            <a:ext cx="1658717" cy="276897"/>
          </a:xfrm>
          <a:prstGeom prst="homePlate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id="{DA0785C0-1C48-46A1-93F6-DABA8C7C2DF7}"/>
              </a:ext>
            </a:extLst>
          </p:cNvPr>
          <p:cNvSpPr/>
          <p:nvPr/>
        </p:nvSpPr>
        <p:spPr>
          <a:xfrm>
            <a:off x="10193602" y="744090"/>
            <a:ext cx="1658717" cy="276897"/>
          </a:xfrm>
          <a:prstGeom prst="homePlate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Marketing </a:t>
            </a:r>
          </a:p>
        </p:txBody>
      </p:sp>
      <p:sp>
        <p:nvSpPr>
          <p:cNvPr id="97" name="Rounded Rectangle 420">
            <a:extLst>
              <a:ext uri="{FF2B5EF4-FFF2-40B4-BE49-F238E27FC236}">
                <a16:creationId xmlns:a16="http://schemas.microsoft.com/office/drawing/2014/main" id="{5D3B4224-1533-44DA-8C82-8240D9752807}"/>
              </a:ext>
            </a:extLst>
          </p:cNvPr>
          <p:cNvSpPr/>
          <p:nvPr/>
        </p:nvSpPr>
        <p:spPr>
          <a:xfrm>
            <a:off x="4052810" y="4819884"/>
            <a:ext cx="1672468" cy="17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TextBox 431">
            <a:extLst>
              <a:ext uri="{FF2B5EF4-FFF2-40B4-BE49-F238E27FC236}">
                <a16:creationId xmlns:a16="http://schemas.microsoft.com/office/drawing/2014/main" id="{1E85BD02-B56D-4671-AA61-63970EEC0339}"/>
              </a:ext>
            </a:extLst>
          </p:cNvPr>
          <p:cNvSpPr txBox="1">
            <a:spLocks noChangeArrowheads="1"/>
          </p:cNvSpPr>
          <p:nvPr/>
        </p:nvSpPr>
        <p:spPr>
          <a:xfrm>
            <a:off x="3944342" y="4989497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PROPOSED VALUE ACTORS</a:t>
            </a:r>
          </a:p>
        </p:txBody>
      </p:sp>
      <p:sp>
        <p:nvSpPr>
          <p:cNvPr id="99" name="TextBox 431">
            <a:extLst>
              <a:ext uri="{FF2B5EF4-FFF2-40B4-BE49-F238E27FC236}">
                <a16:creationId xmlns:a16="http://schemas.microsoft.com/office/drawing/2014/main" id="{41A1C011-0700-4612-8A67-005975A13AD3}"/>
              </a:ext>
            </a:extLst>
          </p:cNvPr>
          <p:cNvSpPr txBox="1">
            <a:spLocks noChangeArrowheads="1"/>
          </p:cNvSpPr>
          <p:nvPr/>
        </p:nvSpPr>
        <p:spPr>
          <a:xfrm>
            <a:off x="3947510" y="5332316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GOOD AGRIC PRACTICES</a:t>
            </a:r>
          </a:p>
        </p:txBody>
      </p:sp>
      <p:sp>
        <p:nvSpPr>
          <p:cNvPr id="100" name="TextBox 431">
            <a:extLst>
              <a:ext uri="{FF2B5EF4-FFF2-40B4-BE49-F238E27FC236}">
                <a16:creationId xmlns:a16="http://schemas.microsoft.com/office/drawing/2014/main" id="{0DF949DE-B472-44D3-B64B-A15E186640E5}"/>
              </a:ext>
            </a:extLst>
          </p:cNvPr>
          <p:cNvSpPr txBox="1">
            <a:spLocks noChangeArrowheads="1"/>
          </p:cNvSpPr>
          <p:nvPr/>
        </p:nvSpPr>
        <p:spPr>
          <a:xfrm>
            <a:off x="3925354" y="5669788"/>
            <a:ext cx="189563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RESILIENCE BUILDING PRACTICES &amp; TECHNOLOGIES</a:t>
            </a:r>
          </a:p>
        </p:txBody>
      </p:sp>
      <p:sp>
        <p:nvSpPr>
          <p:cNvPr id="101" name="TextBox 431">
            <a:extLst>
              <a:ext uri="{FF2B5EF4-FFF2-40B4-BE49-F238E27FC236}">
                <a16:creationId xmlns:a16="http://schemas.microsoft.com/office/drawing/2014/main" id="{2DBA1945-69EF-4DFB-912D-249ECC882FA1}"/>
              </a:ext>
            </a:extLst>
          </p:cNvPr>
          <p:cNvSpPr txBox="1">
            <a:spLocks noChangeArrowheads="1"/>
          </p:cNvSpPr>
          <p:nvPr/>
        </p:nvSpPr>
        <p:spPr>
          <a:xfrm>
            <a:off x="3999758" y="6084453"/>
            <a:ext cx="167037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STRUCTURAL/MODEL  CHANGES</a:t>
            </a:r>
          </a:p>
        </p:txBody>
      </p:sp>
      <p:sp>
        <p:nvSpPr>
          <p:cNvPr id="102" name="Rounded Rectangle 420">
            <a:extLst>
              <a:ext uri="{FF2B5EF4-FFF2-40B4-BE49-F238E27FC236}">
                <a16:creationId xmlns:a16="http://schemas.microsoft.com/office/drawing/2014/main" id="{C18C54F1-C6AC-41DB-8ACD-824E8D3BE5D4}"/>
              </a:ext>
            </a:extLst>
          </p:cNvPr>
          <p:cNvSpPr/>
          <p:nvPr/>
        </p:nvSpPr>
        <p:spPr>
          <a:xfrm>
            <a:off x="6131919" y="4819889"/>
            <a:ext cx="1745443" cy="17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TextBox 431">
            <a:extLst>
              <a:ext uri="{FF2B5EF4-FFF2-40B4-BE49-F238E27FC236}">
                <a16:creationId xmlns:a16="http://schemas.microsoft.com/office/drawing/2014/main" id="{2511103F-FB78-4DAD-80D9-D44D3836E339}"/>
              </a:ext>
            </a:extLst>
          </p:cNvPr>
          <p:cNvSpPr txBox="1">
            <a:spLocks noChangeArrowheads="1"/>
          </p:cNvSpPr>
          <p:nvPr/>
        </p:nvSpPr>
        <p:spPr>
          <a:xfrm>
            <a:off x="6096426" y="5007974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PROPOSED VALUE ACTORS</a:t>
            </a:r>
          </a:p>
        </p:txBody>
      </p:sp>
      <p:sp>
        <p:nvSpPr>
          <p:cNvPr id="104" name="TextBox 431">
            <a:extLst>
              <a:ext uri="{FF2B5EF4-FFF2-40B4-BE49-F238E27FC236}">
                <a16:creationId xmlns:a16="http://schemas.microsoft.com/office/drawing/2014/main" id="{35A83890-81CB-491F-9E52-396DA45429A7}"/>
              </a:ext>
            </a:extLst>
          </p:cNvPr>
          <p:cNvSpPr txBox="1">
            <a:spLocks noChangeArrowheads="1"/>
          </p:cNvSpPr>
          <p:nvPr/>
        </p:nvSpPr>
        <p:spPr>
          <a:xfrm>
            <a:off x="6099594" y="5350793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GOOD AGRIC PRACTICES</a:t>
            </a:r>
          </a:p>
        </p:txBody>
      </p:sp>
      <p:sp>
        <p:nvSpPr>
          <p:cNvPr id="105" name="TextBox 431">
            <a:extLst>
              <a:ext uri="{FF2B5EF4-FFF2-40B4-BE49-F238E27FC236}">
                <a16:creationId xmlns:a16="http://schemas.microsoft.com/office/drawing/2014/main" id="{6DDD627F-D536-4412-AC17-D92222BADC02}"/>
              </a:ext>
            </a:extLst>
          </p:cNvPr>
          <p:cNvSpPr txBox="1">
            <a:spLocks noChangeArrowheads="1"/>
          </p:cNvSpPr>
          <p:nvPr/>
        </p:nvSpPr>
        <p:spPr>
          <a:xfrm>
            <a:off x="6077438" y="5688265"/>
            <a:ext cx="189563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RESILIENCE BUILDING PRACTICES &amp; TECHNOLOGIES</a:t>
            </a:r>
          </a:p>
        </p:txBody>
      </p:sp>
      <p:sp>
        <p:nvSpPr>
          <p:cNvPr id="106" name="TextBox 431">
            <a:extLst>
              <a:ext uri="{FF2B5EF4-FFF2-40B4-BE49-F238E27FC236}">
                <a16:creationId xmlns:a16="http://schemas.microsoft.com/office/drawing/2014/main" id="{181967F8-B14E-4C4D-AFD9-2998E04B8743}"/>
              </a:ext>
            </a:extLst>
          </p:cNvPr>
          <p:cNvSpPr txBox="1">
            <a:spLocks noChangeArrowheads="1"/>
          </p:cNvSpPr>
          <p:nvPr/>
        </p:nvSpPr>
        <p:spPr>
          <a:xfrm>
            <a:off x="6151842" y="6102930"/>
            <a:ext cx="167037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STRUCTURAL/MODEL  CHANGES</a:t>
            </a:r>
          </a:p>
        </p:txBody>
      </p:sp>
      <p:sp>
        <p:nvSpPr>
          <p:cNvPr id="107" name="Rounded Rectangle 420">
            <a:extLst>
              <a:ext uri="{FF2B5EF4-FFF2-40B4-BE49-F238E27FC236}">
                <a16:creationId xmlns:a16="http://schemas.microsoft.com/office/drawing/2014/main" id="{1D1D80D3-13E1-42B7-8B59-626C236C1E11}"/>
              </a:ext>
            </a:extLst>
          </p:cNvPr>
          <p:cNvSpPr/>
          <p:nvPr/>
        </p:nvSpPr>
        <p:spPr>
          <a:xfrm>
            <a:off x="8273847" y="4810652"/>
            <a:ext cx="1672468" cy="17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TextBox 431">
            <a:extLst>
              <a:ext uri="{FF2B5EF4-FFF2-40B4-BE49-F238E27FC236}">
                <a16:creationId xmlns:a16="http://schemas.microsoft.com/office/drawing/2014/main" id="{5F33E297-C6C1-4E72-9C4A-201F3CB5EADF}"/>
              </a:ext>
            </a:extLst>
          </p:cNvPr>
          <p:cNvSpPr txBox="1">
            <a:spLocks noChangeArrowheads="1"/>
          </p:cNvSpPr>
          <p:nvPr/>
        </p:nvSpPr>
        <p:spPr>
          <a:xfrm>
            <a:off x="8165379" y="4980265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PROPOSED VALUE ACTORS</a:t>
            </a:r>
          </a:p>
        </p:txBody>
      </p:sp>
      <p:sp>
        <p:nvSpPr>
          <p:cNvPr id="109" name="TextBox 431">
            <a:extLst>
              <a:ext uri="{FF2B5EF4-FFF2-40B4-BE49-F238E27FC236}">
                <a16:creationId xmlns:a16="http://schemas.microsoft.com/office/drawing/2014/main" id="{457299E6-2DA7-4510-BAC6-D8351BD29CD2}"/>
              </a:ext>
            </a:extLst>
          </p:cNvPr>
          <p:cNvSpPr txBox="1">
            <a:spLocks noChangeArrowheads="1"/>
          </p:cNvSpPr>
          <p:nvPr/>
        </p:nvSpPr>
        <p:spPr>
          <a:xfrm>
            <a:off x="8168547" y="5323084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GOOD AGRIC PRACTICES</a:t>
            </a:r>
          </a:p>
        </p:txBody>
      </p:sp>
      <p:sp>
        <p:nvSpPr>
          <p:cNvPr id="110" name="TextBox 431">
            <a:extLst>
              <a:ext uri="{FF2B5EF4-FFF2-40B4-BE49-F238E27FC236}">
                <a16:creationId xmlns:a16="http://schemas.microsoft.com/office/drawing/2014/main" id="{17773170-189C-4779-8156-B1C2B6098D4B}"/>
              </a:ext>
            </a:extLst>
          </p:cNvPr>
          <p:cNvSpPr txBox="1">
            <a:spLocks noChangeArrowheads="1"/>
          </p:cNvSpPr>
          <p:nvPr/>
        </p:nvSpPr>
        <p:spPr>
          <a:xfrm>
            <a:off x="8146391" y="5660556"/>
            <a:ext cx="189563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RESILIENCE BUILDING PRACTICES &amp; TECHNOLOGIES</a:t>
            </a:r>
          </a:p>
        </p:txBody>
      </p:sp>
      <p:sp>
        <p:nvSpPr>
          <p:cNvPr id="111" name="TextBox 431">
            <a:extLst>
              <a:ext uri="{FF2B5EF4-FFF2-40B4-BE49-F238E27FC236}">
                <a16:creationId xmlns:a16="http://schemas.microsoft.com/office/drawing/2014/main" id="{3EE822BC-8BD4-4E85-844F-80E434240F3E}"/>
              </a:ext>
            </a:extLst>
          </p:cNvPr>
          <p:cNvSpPr txBox="1">
            <a:spLocks noChangeArrowheads="1"/>
          </p:cNvSpPr>
          <p:nvPr/>
        </p:nvSpPr>
        <p:spPr>
          <a:xfrm>
            <a:off x="8220795" y="6075221"/>
            <a:ext cx="167037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STRUCTURAL/MODEL  CHANGES</a:t>
            </a:r>
          </a:p>
        </p:txBody>
      </p:sp>
      <p:sp>
        <p:nvSpPr>
          <p:cNvPr id="112" name="Rounded Rectangle 420">
            <a:extLst>
              <a:ext uri="{FF2B5EF4-FFF2-40B4-BE49-F238E27FC236}">
                <a16:creationId xmlns:a16="http://schemas.microsoft.com/office/drawing/2014/main" id="{2DA1AA5B-D1D3-4C10-B1AA-00744C14D6AB}"/>
              </a:ext>
            </a:extLst>
          </p:cNvPr>
          <p:cNvSpPr/>
          <p:nvPr/>
        </p:nvSpPr>
        <p:spPr>
          <a:xfrm>
            <a:off x="10204252" y="4819889"/>
            <a:ext cx="1672468" cy="17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3" name="TextBox 431">
            <a:extLst>
              <a:ext uri="{FF2B5EF4-FFF2-40B4-BE49-F238E27FC236}">
                <a16:creationId xmlns:a16="http://schemas.microsoft.com/office/drawing/2014/main" id="{D19C4F2A-2D93-4EFC-B9E9-561F5965754A}"/>
              </a:ext>
            </a:extLst>
          </p:cNvPr>
          <p:cNvSpPr txBox="1">
            <a:spLocks noChangeArrowheads="1"/>
          </p:cNvSpPr>
          <p:nvPr/>
        </p:nvSpPr>
        <p:spPr>
          <a:xfrm>
            <a:off x="10095784" y="4989502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PROPOSED VALUE ACTORS</a:t>
            </a:r>
          </a:p>
        </p:txBody>
      </p:sp>
      <p:sp>
        <p:nvSpPr>
          <p:cNvPr id="114" name="TextBox 431">
            <a:extLst>
              <a:ext uri="{FF2B5EF4-FFF2-40B4-BE49-F238E27FC236}">
                <a16:creationId xmlns:a16="http://schemas.microsoft.com/office/drawing/2014/main" id="{4D1D4BA5-10CA-4F6F-9985-2643F2A4E60E}"/>
              </a:ext>
            </a:extLst>
          </p:cNvPr>
          <p:cNvSpPr txBox="1">
            <a:spLocks noChangeArrowheads="1"/>
          </p:cNvSpPr>
          <p:nvPr/>
        </p:nvSpPr>
        <p:spPr>
          <a:xfrm>
            <a:off x="10098952" y="5332321"/>
            <a:ext cx="189563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GOOD AGRIC PRACTICES</a:t>
            </a:r>
          </a:p>
        </p:txBody>
      </p:sp>
      <p:sp>
        <p:nvSpPr>
          <p:cNvPr id="115" name="TextBox 431">
            <a:extLst>
              <a:ext uri="{FF2B5EF4-FFF2-40B4-BE49-F238E27FC236}">
                <a16:creationId xmlns:a16="http://schemas.microsoft.com/office/drawing/2014/main" id="{847B3261-17F6-49E3-B00C-88ADD37F10B4}"/>
              </a:ext>
            </a:extLst>
          </p:cNvPr>
          <p:cNvSpPr txBox="1">
            <a:spLocks noChangeArrowheads="1"/>
          </p:cNvSpPr>
          <p:nvPr/>
        </p:nvSpPr>
        <p:spPr>
          <a:xfrm>
            <a:off x="10076796" y="5669793"/>
            <a:ext cx="189563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RESILIENCE BUILDING PRACTICES &amp; TECHNOLOGIES</a:t>
            </a:r>
          </a:p>
        </p:txBody>
      </p:sp>
      <p:sp>
        <p:nvSpPr>
          <p:cNvPr id="116" name="TextBox 431">
            <a:extLst>
              <a:ext uri="{FF2B5EF4-FFF2-40B4-BE49-F238E27FC236}">
                <a16:creationId xmlns:a16="http://schemas.microsoft.com/office/drawing/2014/main" id="{993C856F-DC53-49BE-8604-CA74BE571E4D}"/>
              </a:ext>
            </a:extLst>
          </p:cNvPr>
          <p:cNvSpPr txBox="1">
            <a:spLocks noChangeArrowheads="1"/>
          </p:cNvSpPr>
          <p:nvPr/>
        </p:nvSpPr>
        <p:spPr>
          <a:xfrm>
            <a:off x="10151200" y="6084458"/>
            <a:ext cx="167037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algn="ctr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000" dirty="0">
                <a:cs typeface="Arial" panose="020B0604020202020204" pitchFamily="34" charset="0"/>
              </a:rPr>
              <a:t>STRUCTURAL/MODEL  CHANGES</a:t>
            </a:r>
          </a:p>
        </p:txBody>
      </p:sp>
    </p:spTree>
    <p:extLst>
      <p:ext uri="{BB962C8B-B14F-4D97-AF65-F5344CB8AC3E}">
        <p14:creationId xmlns:p14="http://schemas.microsoft.com/office/powerpoint/2010/main" val="393899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D47AC-DEC9-7E4F-97CC-E5978402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57808"/>
            <a:ext cx="10834775" cy="1434387"/>
          </a:xfrm>
        </p:spPr>
        <p:txBody>
          <a:bodyPr/>
          <a:lstStyle/>
          <a:p>
            <a:r>
              <a:rPr lang="en-US" dirty="0"/>
              <a:t>Integrating Value Chain Approach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6464F-CD4C-2742-A469-F501B99EE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3" y="1598464"/>
            <a:ext cx="10314615" cy="49810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(IFAD, 2014)  		“Value chain (agriculture): a vertical alliance of enterprises collaborating in varying degrees along the range of activities required to bring a product </a:t>
            </a:r>
          </a:p>
          <a:p>
            <a:r>
              <a:rPr lang="en-US" dirty="0"/>
              <a:t>from the initial input supply stage, through the various phases of production, to its final market destination”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other words, an agricultural value chain refers to the whole range of goods and services necessary for an agricultural product to move from the farm to the final customer.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5A1C79-17DD-4328-A123-E46DD45693E2}"/>
              </a:ext>
            </a:extLst>
          </p:cNvPr>
          <p:cNvSpPr/>
          <p:nvPr/>
        </p:nvSpPr>
        <p:spPr>
          <a:xfrm>
            <a:off x="2837793" y="1634359"/>
            <a:ext cx="630621" cy="36786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9A353-2B32-BB4D-A895-BD6AE87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11" y="115614"/>
            <a:ext cx="10673085" cy="1040248"/>
          </a:xfrm>
        </p:spPr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BB5F0-BED2-974E-B77E-934F75BEC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711" y="1518191"/>
            <a:ext cx="9637918" cy="5218663"/>
          </a:xfrm>
          <a:solidFill>
            <a:schemeClr val="bg2">
              <a:lumMod val="2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Through this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Provided analytical processes of Greening and Sustainability entry points for IAP projects in Uganda, Malawi, Nigeria &amp; Tanzania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Developed a training and analytical capacity building tool (Value Chain Greening Manual)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Developed Proof Point or Catalytic Grant Projects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Building Sustainability and Resilience through the groundnut Value Chain in Malawi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Promotion agriculture diversity for increased income, nutrition and farm level biodiversity through the Sorghum Value Chain in Tanzania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Building resilience and Sustainability in the Maize value Chain by promoting resilient seed and market sustainability in Burkina Faso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0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6442C-3E93-AE4E-87C0-046D4DEB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136635"/>
            <a:ext cx="11570499" cy="851338"/>
          </a:xfrm>
        </p:spPr>
        <p:txBody>
          <a:bodyPr/>
          <a:lstStyle/>
          <a:p>
            <a:r>
              <a:rPr lang="en-US" sz="4400" dirty="0"/>
              <a:t>Learnings from what we found and early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4C2C0-4ECC-994D-A1F6-F05F78FF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345" y="1224503"/>
            <a:ext cx="9637918" cy="527089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The concept of [green] food value chain development was not widely understood nor used in the IAP project (Food-IAP) across all the countries we worked with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The concept and use of Multi Stakeholder Platforms was identified an effective entry point for building private sector/market and environmental sustainability in Food Value Chains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Other factors such as having an effective extension system, guaranteed markets, use of science, partnerships are key in value chain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32461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A58BF-6E04-6D4A-A220-5143021E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E05D7-6B11-744B-8BE7-0177AF76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90" y="1598463"/>
            <a:ext cx="9637918" cy="50545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Building consistency and scale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Policy and institutional support for an enabling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Building more evidence on markets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Building more partnerships among technical agencies and private sector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AGRA worked with FAO in Uganda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 the ground, AGRA is working Off-takers such as </a:t>
            </a:r>
            <a:r>
              <a:rPr lang="en-US" dirty="0" err="1">
                <a:solidFill>
                  <a:schemeClr val="bg1"/>
                </a:solidFill>
              </a:rPr>
              <a:t>Musoma</a:t>
            </a:r>
            <a:r>
              <a:rPr lang="en-US" dirty="0">
                <a:solidFill>
                  <a:schemeClr val="bg1"/>
                </a:solidFill>
              </a:rPr>
              <a:t> Food, </a:t>
            </a:r>
            <a:r>
              <a:rPr lang="en-US" dirty="0" err="1">
                <a:solidFill>
                  <a:schemeClr val="bg1"/>
                </a:solidFill>
              </a:rPr>
              <a:t>Pyrux</a:t>
            </a:r>
            <a:r>
              <a:rPr lang="en-US" dirty="0">
                <a:solidFill>
                  <a:schemeClr val="bg1"/>
                </a:solidFill>
              </a:rPr>
              <a:t> on food safety, food processing, innovative extension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D0DBF3C-4B1A-994B-9AC6-5DFEB14D8BE3}" vid="{BD6B85C2-189E-FC4D-AB30-79C71F92D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RFS Powerpoint Template</Template>
  <TotalTime>7848</TotalTime>
  <Words>793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Equilibrium Black</vt:lpstr>
      <vt:lpstr>Equilibrium Light</vt:lpstr>
      <vt:lpstr>Wingdings</vt:lpstr>
      <vt:lpstr>Office Theme</vt:lpstr>
      <vt:lpstr>PowerPoint Presentation</vt:lpstr>
      <vt:lpstr>The Food Value Chain Framework: </vt:lpstr>
      <vt:lpstr>Why Value Chains are Critical for Resilience and Sustainability</vt:lpstr>
      <vt:lpstr>Why Value Chains are Critical for Resilience and Sustainability</vt:lpstr>
      <vt:lpstr>Value Chain Greening Template</vt:lpstr>
      <vt:lpstr>Integrating Value Chain Approach</vt:lpstr>
      <vt:lpstr>What we did</vt:lpstr>
      <vt:lpstr>Learnings from what we found and early results</vt:lpstr>
      <vt:lpstr>Going forward</vt:lpstr>
      <vt:lpstr>Going Forward Cont’ed</vt:lpstr>
      <vt:lpstr>Partners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Debra-Jean Harte</dc:creator>
  <cp:lastModifiedBy>Kayira, Mcloud</cp:lastModifiedBy>
  <cp:revision>103</cp:revision>
  <cp:lastPrinted>2020-02-11T16:08:43Z</cp:lastPrinted>
  <dcterms:created xsi:type="dcterms:W3CDTF">2019-07-09T13:56:38Z</dcterms:created>
  <dcterms:modified xsi:type="dcterms:W3CDTF">2022-09-21T08:27:02Z</dcterms:modified>
</cp:coreProperties>
</file>